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11" r:id="rId2"/>
    <p:sldId id="308" r:id="rId3"/>
    <p:sldId id="309" r:id="rId4"/>
    <p:sldId id="337" r:id="rId5"/>
    <p:sldId id="315" r:id="rId6"/>
    <p:sldId id="273" r:id="rId7"/>
    <p:sldId id="342" r:id="rId8"/>
    <p:sldId id="340" r:id="rId9"/>
    <p:sldId id="352" r:id="rId10"/>
    <p:sldId id="336" r:id="rId11"/>
    <p:sldId id="362" r:id="rId12"/>
    <p:sldId id="363" r:id="rId13"/>
    <p:sldId id="364" r:id="rId14"/>
    <p:sldId id="365" r:id="rId15"/>
    <p:sldId id="366" r:id="rId16"/>
    <p:sldId id="353" r:id="rId17"/>
    <p:sldId id="357" r:id="rId18"/>
    <p:sldId id="279" r:id="rId19"/>
    <p:sldId id="378" r:id="rId20"/>
    <p:sldId id="350" r:id="rId21"/>
    <p:sldId id="339" r:id="rId22"/>
    <p:sldId id="354" r:id="rId23"/>
    <p:sldId id="372" r:id="rId24"/>
    <p:sldId id="373" r:id="rId25"/>
    <p:sldId id="374" r:id="rId26"/>
    <p:sldId id="375" r:id="rId27"/>
    <p:sldId id="376" r:id="rId28"/>
    <p:sldId id="377" r:id="rId29"/>
    <p:sldId id="361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杨琚" initials="黄" lastIdx="2" clrIdx="0">
    <p:extLst>
      <p:ext uri="{19B8F6BF-5375-455C-9EA6-DF929625EA0E}">
        <p15:presenceInfo xmlns:p15="http://schemas.microsoft.com/office/powerpoint/2012/main" userId="9abe1893ea017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A00"/>
    <a:srgbClr val="FFD671"/>
    <a:srgbClr val="007EF9"/>
    <a:srgbClr val="0060EB"/>
    <a:srgbClr val="262626"/>
    <a:srgbClr val="0CB2FF"/>
    <a:srgbClr val="0C77FF"/>
    <a:srgbClr val="203A6B"/>
    <a:srgbClr val="FF6867"/>
    <a:srgbClr val="00C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6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739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355FC9-C259-41E0-BB06-A930AD14C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67C48-C33F-4033-929C-C0BCEF1C9F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467DD-4598-4902-A6A6-D22965738BF8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34998E-F02F-4946-BCCD-973C6262FC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3329D-EA79-42BD-8CD7-948640804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63A30-062A-4F4F-BBF6-20914A1D34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1001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196C9-78C4-4A63-8386-CD4429651C92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4B85-7173-4560-A7EF-821987B44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435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59EC96-E350-4D64-BC47-68E58B4D2B1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E050C-72BB-4682-B88F-98E00FCE59BF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27E65E-1FA0-4471-9847-AB8C7D412D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8EDB8F-CCDB-40B0-AA15-41971E5E18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811B40-70C1-4345-A1C6-EF5EAC35DB23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FAEB3-270B-497B-AD23-1CE6D553C8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1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8EDB8F-CCDB-40B0-AA15-41971E5E18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811B40-70C1-4345-A1C6-EF5EAC35DB23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FAEB3-270B-497B-AD23-1CE6D553C8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93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0D86EC-1C51-482C-9215-D92621B96F96}"/>
              </a:ext>
            </a:extLst>
          </p:cNvPr>
          <p:cNvSpPr/>
          <p:nvPr userDrawn="1"/>
        </p:nvSpPr>
        <p:spPr>
          <a:xfrm>
            <a:off x="1" y="3922614"/>
            <a:ext cx="12212764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D667026-08E9-4974-BF8A-C617AE871706}"/>
              </a:ext>
            </a:extLst>
          </p:cNvPr>
          <p:cNvSpPr/>
          <p:nvPr userDrawn="1"/>
        </p:nvSpPr>
        <p:spPr>
          <a:xfrm>
            <a:off x="1" y="3922614"/>
            <a:ext cx="12206718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90000"/>
                </a:schemeClr>
              </a:gs>
              <a:gs pos="0">
                <a:schemeClr val="accent2">
                  <a:alpha val="8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36770"/>
            <a:ext cx="11414080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0878DBF-19FC-4688-BBE4-4C4F3E23E3F1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426 w 11770061"/>
              <a:gd name="connsiteY0" fmla="*/ 0 h 4762531"/>
              <a:gd name="connsiteX1" fmla="*/ 11725636 w 11770061"/>
              <a:gd name="connsiteY1" fmla="*/ 0 h 4762531"/>
              <a:gd name="connsiteX2" fmla="*/ 11770061 w 11770061"/>
              <a:gd name="connsiteY2" fmla="*/ 44425 h 4762531"/>
              <a:gd name="connsiteX3" fmla="*/ 11770061 w 11770061"/>
              <a:gd name="connsiteY3" fmla="*/ 4753047 h 4762531"/>
              <a:gd name="connsiteX4" fmla="*/ 11766133 w 11770061"/>
              <a:gd name="connsiteY4" fmla="*/ 4762531 h 4762531"/>
              <a:gd name="connsiteX5" fmla="*/ 3929 w 11770061"/>
              <a:gd name="connsiteY5" fmla="*/ 4762531 h 4762531"/>
              <a:gd name="connsiteX6" fmla="*/ 0 w 11770061"/>
              <a:gd name="connsiteY6" fmla="*/ 4753047 h 4762531"/>
              <a:gd name="connsiteX7" fmla="*/ 0 w 11770061"/>
              <a:gd name="connsiteY7" fmla="*/ 44425 h 4762531"/>
              <a:gd name="connsiteX8" fmla="*/ 44426 w 11770061"/>
              <a:gd name="connsiteY8" fmla="*/ 0 h 476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0061" h="4762531">
                <a:moveTo>
                  <a:pt x="44426" y="0"/>
                </a:moveTo>
                <a:lnTo>
                  <a:pt x="11725636" y="0"/>
                </a:lnTo>
                <a:cubicBezTo>
                  <a:pt x="11750171" y="0"/>
                  <a:pt x="11770061" y="19890"/>
                  <a:pt x="11770061" y="44425"/>
                </a:cubicBezTo>
                <a:lnTo>
                  <a:pt x="11770061" y="4753047"/>
                </a:lnTo>
                <a:lnTo>
                  <a:pt x="11766133" y="4762531"/>
                </a:lnTo>
                <a:lnTo>
                  <a:pt x="3929" y="4762531"/>
                </a:lnTo>
                <a:lnTo>
                  <a:pt x="0" y="4753047"/>
                </a:lnTo>
                <a:lnTo>
                  <a:pt x="0" y="44425"/>
                </a:lnTo>
                <a:cubicBezTo>
                  <a:pt x="0" y="19890"/>
                  <a:pt x="19891" y="0"/>
                  <a:pt x="44426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2538643-EC99-4827-ADEB-E29D92236AAD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370 w 11770061"/>
              <a:gd name="connsiteY0" fmla="*/ 0 h 4561709"/>
              <a:gd name="connsiteX1" fmla="*/ 11725691 w 11770061"/>
              <a:gd name="connsiteY1" fmla="*/ 0 h 4561709"/>
              <a:gd name="connsiteX2" fmla="*/ 11770061 w 11770061"/>
              <a:gd name="connsiteY2" fmla="*/ 44370 h 4561709"/>
              <a:gd name="connsiteX3" fmla="*/ 11770061 w 11770061"/>
              <a:gd name="connsiteY3" fmla="*/ 4561709 h 4561709"/>
              <a:gd name="connsiteX4" fmla="*/ 0 w 11770061"/>
              <a:gd name="connsiteY4" fmla="*/ 4561709 h 4561709"/>
              <a:gd name="connsiteX5" fmla="*/ 0 w 11770061"/>
              <a:gd name="connsiteY5" fmla="*/ 44370 h 4561709"/>
              <a:gd name="connsiteX6" fmla="*/ 44370 w 11770061"/>
              <a:gd name="connsiteY6" fmla="*/ 0 h 456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0061" h="4561709">
                <a:moveTo>
                  <a:pt x="44370" y="0"/>
                </a:moveTo>
                <a:lnTo>
                  <a:pt x="11725691" y="0"/>
                </a:lnTo>
                <a:cubicBezTo>
                  <a:pt x="11750197" y="0"/>
                  <a:pt x="11770061" y="19865"/>
                  <a:pt x="11770061" y="44370"/>
                </a:cubicBezTo>
                <a:lnTo>
                  <a:pt x="11770061" y="4561709"/>
                </a:lnTo>
                <a:lnTo>
                  <a:pt x="0" y="4561709"/>
                </a:lnTo>
                <a:lnTo>
                  <a:pt x="0" y="44370"/>
                </a:lnTo>
                <a:cubicBezTo>
                  <a:pt x="0" y="19865"/>
                  <a:pt x="19865" y="0"/>
                  <a:pt x="4437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3922614"/>
            <a:ext cx="11414080" cy="254444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137303"/>
            <a:ext cx="11414080" cy="232975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2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76F967-F57B-4341-8268-7E966377C0E2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AD937FC-BD43-4ED0-8D06-E6C2198538C1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4F27963-46A2-411D-8DBA-B36D94F892A8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6135593-1F21-48C2-A075-084A3340595B}"/>
              </a:ext>
            </a:extLst>
          </p:cNvPr>
          <p:cNvSpPr/>
          <p:nvPr userDrawn="1"/>
        </p:nvSpPr>
        <p:spPr>
          <a:xfrm>
            <a:off x="5890339" y="1114706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FCC2FB2-E92E-4C43-A755-4361CF3E29B8}"/>
              </a:ext>
            </a:extLst>
          </p:cNvPr>
          <p:cNvSpPr/>
          <p:nvPr userDrawn="1"/>
        </p:nvSpPr>
        <p:spPr>
          <a:xfrm>
            <a:off x="5890339" y="2434669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72A184D-872A-482C-BB0B-14FAEDBB6E4C}"/>
              </a:ext>
            </a:extLst>
          </p:cNvPr>
          <p:cNvSpPr/>
          <p:nvPr userDrawn="1"/>
        </p:nvSpPr>
        <p:spPr>
          <a:xfrm>
            <a:off x="5890339" y="3754632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7B2E3D-EDEB-4700-928C-9CCC419233BC}"/>
              </a:ext>
            </a:extLst>
          </p:cNvPr>
          <p:cNvSpPr/>
          <p:nvPr userDrawn="1"/>
        </p:nvSpPr>
        <p:spPr>
          <a:xfrm>
            <a:off x="5890339" y="5074595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1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07">
          <p15:clr>
            <a:srgbClr val="FBAE40"/>
          </p15:clr>
        </p15:guide>
        <p15:guide id="4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CA0E733-F675-4524-9A44-51C55E9EE3DF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44F0DC-FAF7-4774-8ED8-FEC33854F68B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387411-A029-4C40-9D30-037BC9D9D957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B6A18D9-F8D3-457C-ADDF-F1B019FB016D}"/>
              </a:ext>
            </a:extLst>
          </p:cNvPr>
          <p:cNvSpPr/>
          <p:nvPr userDrawn="1"/>
        </p:nvSpPr>
        <p:spPr>
          <a:xfrm>
            <a:off x="3478222" y="2784013"/>
            <a:ext cx="1311492" cy="1311490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EF78D9F-1626-4732-B5CC-B99E5FB1643B}"/>
              </a:ext>
            </a:extLst>
          </p:cNvPr>
          <p:cNvSpPr/>
          <p:nvPr userDrawn="1"/>
        </p:nvSpPr>
        <p:spPr>
          <a:xfrm rot="5400000">
            <a:off x="5102341" y="3255318"/>
            <a:ext cx="471453" cy="354629"/>
          </a:xfrm>
          <a:prstGeom prst="triangle">
            <a:avLst/>
          </a:pr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1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386462" y="413855"/>
            <a:ext cx="11419075" cy="6064419"/>
            <a:chOff x="386462" y="413855"/>
            <a:chExt cx="11419075" cy="6064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CA0E733-F675-4524-9A44-51C55E9EE3DF}"/>
                </a:ext>
              </a:extLst>
            </p:cNvPr>
            <p:cNvSpPr/>
            <p:nvPr userDrawn="1"/>
          </p:nvSpPr>
          <p:spPr>
            <a:xfrm>
              <a:off x="386462" y="436772"/>
              <a:ext cx="11419075" cy="6030290"/>
            </a:xfrm>
            <a:prstGeom prst="roundRect">
              <a:avLst>
                <a:gd name="adj" fmla="val 926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444F0DC-FAF7-4774-8ED8-FEC33854F68B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C387411-A029-4C40-9D30-037BC9D9D957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B6A18D9-F8D3-457C-ADDF-F1B019FB016D}"/>
                </a:ext>
              </a:extLst>
            </p:cNvPr>
            <p:cNvSpPr/>
            <p:nvPr userDrawn="1"/>
          </p:nvSpPr>
          <p:spPr>
            <a:xfrm>
              <a:off x="3478222" y="2784013"/>
              <a:ext cx="1311492" cy="1311490"/>
            </a:xfrm>
            <a:prstGeom prst="ellipse">
              <a:avLst/>
            </a:prstGeom>
            <a:pattFill prst="pct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8100">
              <a:solidFill>
                <a:schemeClr val="accent3"/>
              </a:solidFill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100" baseline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4EF78D9F-1626-4732-B5CC-B99E5FB1643B}"/>
                </a:ext>
              </a:extLst>
            </p:cNvPr>
            <p:cNvSpPr/>
            <p:nvPr userDrawn="1"/>
          </p:nvSpPr>
          <p:spPr>
            <a:xfrm rot="5400000">
              <a:off x="5102341" y="3255318"/>
              <a:ext cx="471453" cy="354629"/>
            </a:xfrm>
            <a:prstGeom prst="triangle">
              <a:avLst/>
            </a:pr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29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42A7BE3-C1FB-4891-BE96-0CB75E27CC57}"/>
              </a:ext>
            </a:extLst>
          </p:cNvPr>
          <p:cNvSpPr/>
          <p:nvPr userDrawn="1"/>
        </p:nvSpPr>
        <p:spPr>
          <a:xfrm>
            <a:off x="136679" y="541361"/>
            <a:ext cx="435539" cy="4537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2C62CD9-B90B-4F03-BF3C-A366CDB5D76B}"/>
              </a:ext>
            </a:extLst>
          </p:cNvPr>
          <p:cNvSpPr/>
          <p:nvPr userDrawn="1"/>
        </p:nvSpPr>
        <p:spPr>
          <a:xfrm>
            <a:off x="0" y="420592"/>
            <a:ext cx="435540" cy="574556"/>
          </a:xfrm>
          <a:custGeom>
            <a:avLst/>
            <a:gdLst>
              <a:gd name="connsiteX0" fmla="*/ 11148 w 347241"/>
              <a:gd name="connsiteY0" fmla="*/ 0 h 574556"/>
              <a:gd name="connsiteX1" fmla="*/ 280021 w 347241"/>
              <a:gd name="connsiteY1" fmla="*/ 0 h 574556"/>
              <a:gd name="connsiteX2" fmla="*/ 347241 w 347241"/>
              <a:gd name="connsiteY2" fmla="*/ 67220 h 574556"/>
              <a:gd name="connsiteX3" fmla="*/ 347241 w 347241"/>
              <a:gd name="connsiteY3" fmla="*/ 507336 h 574556"/>
              <a:gd name="connsiteX4" fmla="*/ 280021 w 347241"/>
              <a:gd name="connsiteY4" fmla="*/ 574556 h 574556"/>
              <a:gd name="connsiteX5" fmla="*/ 11148 w 347241"/>
              <a:gd name="connsiteY5" fmla="*/ 574556 h 574556"/>
              <a:gd name="connsiteX6" fmla="*/ 0 w 347241"/>
              <a:gd name="connsiteY6" fmla="*/ 569938 h 574556"/>
              <a:gd name="connsiteX7" fmla="*/ 0 w 347241"/>
              <a:gd name="connsiteY7" fmla="*/ 4618 h 57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241" h="574556">
                <a:moveTo>
                  <a:pt x="11148" y="0"/>
                </a:moveTo>
                <a:lnTo>
                  <a:pt x="280021" y="0"/>
                </a:lnTo>
                <a:cubicBezTo>
                  <a:pt x="317146" y="0"/>
                  <a:pt x="347241" y="30095"/>
                  <a:pt x="347241" y="67220"/>
                </a:cubicBezTo>
                <a:lnTo>
                  <a:pt x="347241" y="507336"/>
                </a:lnTo>
                <a:cubicBezTo>
                  <a:pt x="347241" y="544461"/>
                  <a:pt x="317146" y="574556"/>
                  <a:pt x="280021" y="574556"/>
                </a:cubicBezTo>
                <a:lnTo>
                  <a:pt x="11148" y="574556"/>
                </a:lnTo>
                <a:lnTo>
                  <a:pt x="0" y="569938"/>
                </a:lnTo>
                <a:lnTo>
                  <a:pt x="0" y="46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1ED6DD2-6FA7-4454-BC71-B82C2E02DE77}"/>
              </a:ext>
            </a:extLst>
          </p:cNvPr>
          <p:cNvSpPr/>
          <p:nvPr userDrawn="1"/>
        </p:nvSpPr>
        <p:spPr>
          <a:xfrm flipH="1">
            <a:off x="0" y="6568136"/>
            <a:ext cx="12192000" cy="312444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FF556C2-43F4-40A3-9FF4-A993D2BB27EB}"/>
              </a:ext>
            </a:extLst>
          </p:cNvPr>
          <p:cNvSpPr/>
          <p:nvPr userDrawn="1"/>
        </p:nvSpPr>
        <p:spPr>
          <a:xfrm>
            <a:off x="0" y="6568136"/>
            <a:ext cx="10116273" cy="300867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5A40A1-89B7-46F3-B944-1E17098ED6E5}"/>
              </a:ext>
            </a:extLst>
          </p:cNvPr>
          <p:cNvSpPr txBox="1"/>
          <p:nvPr userDrawn="1"/>
        </p:nvSpPr>
        <p:spPr>
          <a:xfrm>
            <a:off x="9941891" y="6565819"/>
            <a:ext cx="157700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52FC0E-7217-45D7-9DC0-63EDE94DF422}" type="slidenum">
              <a:rPr lang="zh-CN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17" name="图片 16">
            <a:hlinkClick r:id="rId2"/>
            <a:extLst>
              <a:ext uri="{FF2B5EF4-FFF2-40B4-BE49-F238E27FC236}">
                <a16:creationId xmlns:a16="http://schemas.microsoft.com/office/drawing/2014/main" id="{D86ABBFA-1229-4DBA-BF83-4AC696E974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13" y="623966"/>
            <a:ext cx="2724287" cy="3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47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08A881A6-B94F-9D46-BE99-8680996E7D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28" y="3227400"/>
            <a:ext cx="3054545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9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D08BAF-3C6F-468C-A241-052DFBD33DB4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256016-57BB-4C11-A92A-987C7FAD6373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</a:t>
            </a:r>
            <a:r>
              <a:rPr lang="en-US" altLang="zh-CN"/>
              <a:t>OPPO Sans B</a:t>
            </a:r>
            <a:endParaRPr lang="zh-CN" altLang="en-US"/>
          </a:p>
          <a:p>
            <a:pPr lvl="0"/>
            <a:r>
              <a:rPr lang="zh-CN" altLang="en-US"/>
              <a:t>英文 </a:t>
            </a:r>
            <a:r>
              <a:rPr lang="en-US" altLang="zh-CN"/>
              <a:t>OPPO Sans R 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pexele</a:t>
            </a:r>
          </a:p>
          <a:p>
            <a:pPr lvl="0"/>
            <a:endParaRPr lang="en-US" altLang="zh-CN"/>
          </a:p>
          <a:p>
            <a:pPr lvl="0"/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拾贰零玖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0A8FD-CDF3-4721-BE73-4A74A46AB0AA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21BE40-6048-4087-97C5-7A85EF62F365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72497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6D8023-5EA5-4AAE-B82C-BAD2DF2F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55186"/>
            <a:ext cx="10693400" cy="71361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68AA9-BCAD-4D64-B969-BAF495CF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168800"/>
            <a:ext cx="10871200" cy="4965300"/>
          </a:xfrm>
          <a:prstGeom prst="rect">
            <a:avLst/>
          </a:prstGeom>
        </p:spPr>
        <p:txBody>
          <a:bodyPr vert="horz" lIns="36000" tIns="45720" rIns="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F2B178-2206-45DB-AAFE-D229E137A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C5144-78A2-44C1-8AE8-5D1F74D5342B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E5E89-8E80-4CB7-A6D6-FF7B6399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499B9-93B1-4003-BDCE-59C9B5023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3622F-77AB-4138-B81B-D0ABBB968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77" r:id="rId4"/>
    <p:sldLayoutId id="2147483660" r:id="rId5"/>
    <p:sldLayoutId id="2147483679" r:id="rId6"/>
    <p:sldLayoutId id="2147483665" r:id="rId7"/>
    <p:sldLayoutId id="214748367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E3754-C746-4CBA-861E-7BCF5B3178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9280" y="2412350"/>
            <a:ext cx="10193438" cy="1059503"/>
          </a:xfrm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医院信息管理系统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HIS</a:t>
            </a:r>
            <a:endParaRPr lang="zh-CN" altLang="en-US" sz="6600" dirty="0">
              <a:solidFill>
                <a:schemeClr val="bg1"/>
              </a:solidFill>
              <a:effectLst>
                <a:outerShdw blurRad="63500" dist="50800" dir="18900000" algn="bl" rotWithShape="0">
                  <a:schemeClr val="tx1">
                    <a:alpha val="20000"/>
                  </a:schemeClr>
                </a:outerShdw>
              </a:effectLst>
              <a:latin typeface="+mj-ea"/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AC642047-CF54-4ADF-87DA-CED20FEB26C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15885" y="3442252"/>
            <a:ext cx="8360230" cy="424732"/>
          </a:xfrm>
        </p:spPr>
        <p:txBody>
          <a:bodyPr>
            <a:spAutoFit/>
          </a:bodyPr>
          <a:lstStyle/>
          <a:p>
            <a:pPr marL="0" indent="0" algn="dist">
              <a:buNone/>
            </a:pPr>
            <a:r>
              <a:rPr lang="zh-CN" altLang="en-US" sz="2400" spc="300" dirty="0">
                <a:solidFill>
                  <a:schemeClr val="bg1"/>
                </a:solidFill>
                <a:effectLst>
                  <a:outerShdw blurRad="63500" dist="50800" dir="18900000" algn="bl" rotWithShape="0">
                    <a:prstClr val="black">
                      <a:alpha val="20000"/>
                    </a:prstClr>
                  </a:outerShdw>
                </a:effectLst>
              </a:rPr>
              <a:t>数据库大作业具体介绍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95D495-9F05-46B7-8287-C6E5B78E917F}"/>
              </a:ext>
            </a:extLst>
          </p:cNvPr>
          <p:cNvSpPr txBox="1"/>
          <p:nvPr/>
        </p:nvSpPr>
        <p:spPr>
          <a:xfrm>
            <a:off x="2670314" y="5473450"/>
            <a:ext cx="3167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指导老师：</a:t>
            </a:r>
            <a:r>
              <a:rPr lang="en-US" altLang="zh-CN" dirty="0"/>
              <a:t> </a:t>
            </a:r>
            <a:r>
              <a:rPr lang="zh-CN" altLang="en-US" dirty="0"/>
              <a:t>魏祖宽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E67305-BD65-40B1-9CBC-94318C9D3841}"/>
              </a:ext>
            </a:extLst>
          </p:cNvPr>
          <p:cNvSpPr txBox="1"/>
          <p:nvPr/>
        </p:nvSpPr>
        <p:spPr>
          <a:xfrm>
            <a:off x="6354417" y="5473450"/>
            <a:ext cx="345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答辩学生：</a:t>
            </a:r>
            <a:r>
              <a:rPr lang="en-US" altLang="zh-CN" dirty="0"/>
              <a:t> </a:t>
            </a:r>
            <a:r>
              <a:rPr lang="zh-CN" altLang="en-US" dirty="0"/>
              <a:t>张宇全</a:t>
            </a:r>
          </a:p>
        </p:txBody>
      </p:sp>
    </p:spTree>
    <p:extLst>
      <p:ext uri="{BB962C8B-B14F-4D97-AF65-F5344CB8AC3E}">
        <p14:creationId xmlns:p14="http://schemas.microsoft.com/office/powerpoint/2010/main" val="210815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全局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E-R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2F96A-1E7A-B2F6-5FE2-08D54256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3" y="1144472"/>
            <a:ext cx="8717738" cy="51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6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患者部分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129F4-FF27-84F8-3696-F162A859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89" y="1382524"/>
            <a:ext cx="7720221" cy="3081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F956C6-E03F-3150-A582-2A91DD17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30" y="4463714"/>
            <a:ext cx="7858340" cy="20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7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组织机构部分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695C48-4103-131F-13CB-672A1E43E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6" y="1430038"/>
            <a:ext cx="5399258" cy="1266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4D571A-5A25-DA3F-3AC5-9A8088CDB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2" y="2927995"/>
            <a:ext cx="5493185" cy="17083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F6514E-60A6-B210-E444-678B1BBE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1" y="4760995"/>
            <a:ext cx="5399257" cy="13110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5C7A17-24AE-67BD-2C14-9D1B94D73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07" y="4760995"/>
            <a:ext cx="6177213" cy="12066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7E3FE0-D746-9E07-AA05-C40298AF2A87}"/>
              </a:ext>
            </a:extLst>
          </p:cNvPr>
          <p:cNvSpPr txBox="1"/>
          <p:nvPr/>
        </p:nvSpPr>
        <p:spPr>
          <a:xfrm>
            <a:off x="6743776" y="2048806"/>
            <a:ext cx="4462779" cy="14972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需要注意的是，在原数据库设计文档中，出现了组织机构和医生两个表主键互为另一个关系的外键的情况，因此需要进一步的改进。</a:t>
            </a:r>
          </a:p>
        </p:txBody>
      </p:sp>
    </p:spTree>
    <p:extLst>
      <p:ext uri="{BB962C8B-B14F-4D97-AF65-F5344CB8AC3E}">
        <p14:creationId xmlns:p14="http://schemas.microsoft.com/office/powerpoint/2010/main" val="65927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药品管理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D6AF55-3B0A-D9DD-FC10-ABDA8BB4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" y="1309474"/>
            <a:ext cx="6466987" cy="1348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52B894-30F4-1F4B-8CDF-B79633A9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2" y="2953401"/>
            <a:ext cx="5844057" cy="17421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090725-642B-BDD8-E271-224352FF7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6" y="4676421"/>
            <a:ext cx="5793493" cy="7064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668624-FE55-042A-485A-385BA15A0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02" y="3066933"/>
            <a:ext cx="5380737" cy="17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就诊管理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28212-E0E0-3452-1F7D-05D252AD7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" y="1180077"/>
            <a:ext cx="6611841" cy="22489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33A5B5-E8BF-BBDB-16D2-FAB3468B9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9" y="4346664"/>
            <a:ext cx="6373299" cy="19717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BBC6E5-C2D9-56AF-3C84-7FBF11E7B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21" y="2666731"/>
            <a:ext cx="6096000" cy="19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0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挂号收费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F60E2-5432-A301-6ACA-5EB6DBE48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689"/>
            <a:ext cx="6096000" cy="2590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38F04E-505C-B2A5-4F77-3D4EFA50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6" y="1850058"/>
            <a:ext cx="6313714" cy="29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480103" y="849610"/>
            <a:ext cx="630549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03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815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程序的整体架构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801306" y="3032338"/>
            <a:ext cx="693589" cy="793324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74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6"/>
          <a:stretch/>
        </p:blipFill>
        <p:spPr>
          <a:xfrm>
            <a:off x="700922" y="1537292"/>
            <a:ext cx="3627379" cy="4198101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36520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用户角色</a:t>
            </a:r>
            <a:endParaRPr lang="zh-CN" altLang="en-US" sz="3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26CC9-2B28-4DD7-9054-16879CCF1669}"/>
              </a:ext>
            </a:extLst>
          </p:cNvPr>
          <p:cNvSpPr txBox="1"/>
          <p:nvPr/>
        </p:nvSpPr>
        <p:spPr>
          <a:xfrm>
            <a:off x="4693531" y="2071131"/>
            <a:ext cx="7003169" cy="7750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管理员可以管理所有功能模块，并定义分配所有其他角色的用户名、密码，并可修改自身密码。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2FD8DC-84F7-4669-B464-A7456D58FBD6}"/>
              </a:ext>
            </a:extLst>
          </p:cNvPr>
          <p:cNvSpPr/>
          <p:nvPr/>
        </p:nvSpPr>
        <p:spPr>
          <a:xfrm rot="5400000">
            <a:off x="4926764" y="1839404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76F2E6-46BF-4DEA-948D-449EEDC3571F}"/>
              </a:ext>
            </a:extLst>
          </p:cNvPr>
          <p:cNvSpPr/>
          <p:nvPr/>
        </p:nvSpPr>
        <p:spPr>
          <a:xfrm>
            <a:off x="4787783" y="1522778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管理员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AA89E4-5006-4F2E-B2FF-583A4F0EA3D4}"/>
              </a:ext>
            </a:extLst>
          </p:cNvPr>
          <p:cNvSpPr txBox="1"/>
          <p:nvPr/>
        </p:nvSpPr>
        <p:spPr>
          <a:xfrm>
            <a:off x="4693531" y="3598342"/>
            <a:ext cx="7003169" cy="7750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查看当天挂号和医生用户的挂号情况，在查看患者的就诊情况时还可以修改自身信息。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CE534E0B-FC1C-4666-AC08-752B7338465E}"/>
              </a:ext>
            </a:extLst>
          </p:cNvPr>
          <p:cNvSpPr/>
          <p:nvPr/>
        </p:nvSpPr>
        <p:spPr>
          <a:xfrm rot="5400000">
            <a:off x="4926764" y="3366615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0974A2A-846C-4030-B770-D253A23DFFAB}"/>
              </a:ext>
            </a:extLst>
          </p:cNvPr>
          <p:cNvSpPr/>
          <p:nvPr/>
        </p:nvSpPr>
        <p:spPr>
          <a:xfrm>
            <a:off x="4787783" y="3049989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医生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00A10E-619B-47DB-AB4F-BDDCFDBD04CF}"/>
              </a:ext>
            </a:extLst>
          </p:cNvPr>
          <p:cNvSpPr txBox="1"/>
          <p:nvPr/>
        </p:nvSpPr>
        <p:spPr>
          <a:xfrm>
            <a:off x="4693531" y="5125553"/>
            <a:ext cx="7003169" cy="414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进行预约挂号、缴费查询以及就诊查询等，可以修改自身信息。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4AB9561-BC4F-40FD-9D42-73F5E1401B79}"/>
              </a:ext>
            </a:extLst>
          </p:cNvPr>
          <p:cNvSpPr/>
          <p:nvPr/>
        </p:nvSpPr>
        <p:spPr>
          <a:xfrm rot="5400000">
            <a:off x="4926764" y="4893826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34AC856-55E1-429C-A572-FAF4EEA8CDEC}"/>
              </a:ext>
            </a:extLst>
          </p:cNvPr>
          <p:cNvSpPr/>
          <p:nvPr/>
        </p:nvSpPr>
        <p:spPr>
          <a:xfrm>
            <a:off x="4787783" y="4577200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论文结论三</a:t>
            </a:r>
          </a:p>
        </p:txBody>
      </p:sp>
    </p:spTree>
    <p:extLst>
      <p:ext uri="{BB962C8B-B14F-4D97-AF65-F5344CB8AC3E}">
        <p14:creationId xmlns:p14="http://schemas.microsoft.com/office/powerpoint/2010/main" val="236131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DCA928-2556-4D45-819E-1EE3A30A82D5}"/>
              </a:ext>
            </a:extLst>
          </p:cNvPr>
          <p:cNvSpPr txBox="1"/>
          <p:nvPr/>
        </p:nvSpPr>
        <p:spPr>
          <a:xfrm>
            <a:off x="584200" y="5092776"/>
            <a:ext cx="11087100" cy="7750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登录界面根据不同的用户名来区分不同的角色类别，根据密码口令来验证，并自动跳转至每个角色的控制面板。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登录界面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AE614-E1DF-0310-1DD9-93D46643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r="422"/>
          <a:stretch/>
        </p:blipFill>
        <p:spPr>
          <a:xfrm>
            <a:off x="3379917" y="1226575"/>
            <a:ext cx="5432166" cy="36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DCA928-2556-4D45-819E-1EE3A30A82D5}"/>
              </a:ext>
            </a:extLst>
          </p:cNvPr>
          <p:cNvSpPr txBox="1"/>
          <p:nvPr/>
        </p:nvSpPr>
        <p:spPr>
          <a:xfrm>
            <a:off x="584200" y="5092776"/>
            <a:ext cx="11087100" cy="853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2000" dirty="0"/>
              <a:t>该界面可以显示具体的记录和属性，并且具有菜单</a:t>
            </a:r>
            <a:r>
              <a:rPr lang="en-US" altLang="zh-CN" sz="2000" dirty="0"/>
              <a:t>/</a:t>
            </a:r>
            <a:r>
              <a:rPr lang="zh-CN" altLang="en-US" sz="2000" dirty="0"/>
              <a:t>返回和刷新等辅助操作和增删改查等数据库操作。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管理界面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D20BD-4569-42EF-2970-CF34C432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" t="1074"/>
          <a:stretch/>
        </p:blipFill>
        <p:spPr>
          <a:xfrm>
            <a:off x="3635423" y="990140"/>
            <a:ext cx="4921154" cy="38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8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33867-01D4-4CB4-B2E9-F4C938BF78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9026" y="2632381"/>
            <a:ext cx="2618226" cy="979698"/>
          </a:xfrm>
        </p:spPr>
        <p:txBody>
          <a:bodyPr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bg1"/>
                </a:solidFill>
              </a:rPr>
              <a:t>目 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935E6-0347-4A6D-93F0-B026A36217D1}"/>
              </a:ext>
            </a:extLst>
          </p:cNvPr>
          <p:cNvSpPr txBox="1"/>
          <p:nvPr/>
        </p:nvSpPr>
        <p:spPr>
          <a:xfrm>
            <a:off x="1710590" y="3582066"/>
            <a:ext cx="313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</a:rPr>
              <a:t>CONTENTS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5A76A0-EEAF-476D-8E54-6F31058E42B6}"/>
              </a:ext>
            </a:extLst>
          </p:cNvPr>
          <p:cNvSpPr txBox="1"/>
          <p:nvPr/>
        </p:nvSpPr>
        <p:spPr>
          <a:xfrm>
            <a:off x="5937956" y="1212233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01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5043EB-19EB-48BF-8995-051E23D781A8}"/>
              </a:ext>
            </a:extLst>
          </p:cNvPr>
          <p:cNvSpPr txBox="1"/>
          <p:nvPr/>
        </p:nvSpPr>
        <p:spPr>
          <a:xfrm>
            <a:off x="5937956" y="2536910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02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BFB8A9-7C5D-4236-A691-C26520D86B57}"/>
              </a:ext>
            </a:extLst>
          </p:cNvPr>
          <p:cNvSpPr txBox="1"/>
          <p:nvPr/>
        </p:nvSpPr>
        <p:spPr>
          <a:xfrm>
            <a:off x="5937956" y="385331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03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A350A5-6B82-4835-9933-17EC40B13325}"/>
              </a:ext>
            </a:extLst>
          </p:cNvPr>
          <p:cNvSpPr txBox="1"/>
          <p:nvPr/>
        </p:nvSpPr>
        <p:spPr>
          <a:xfrm>
            <a:off x="5937956" y="517144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04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8EF530-705D-461B-B9D4-F386E7AC19F0}"/>
              </a:ext>
            </a:extLst>
          </p:cNvPr>
          <p:cNvSpPr txBox="1"/>
          <p:nvPr/>
        </p:nvSpPr>
        <p:spPr>
          <a:xfrm>
            <a:off x="6986174" y="1189723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业务功能描述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58C8B3-873B-4938-A0A6-82D6E70363F0}"/>
              </a:ext>
            </a:extLst>
          </p:cNvPr>
          <p:cNvSpPr txBox="1"/>
          <p:nvPr/>
        </p:nvSpPr>
        <p:spPr>
          <a:xfrm>
            <a:off x="6986174" y="2506132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实现的表格列表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E2BC0A-6D58-42BC-B07B-5DEE26E3CD39}"/>
              </a:ext>
            </a:extLst>
          </p:cNvPr>
          <p:cNvSpPr txBox="1"/>
          <p:nvPr/>
        </p:nvSpPr>
        <p:spPr>
          <a:xfrm>
            <a:off x="6986174" y="3822541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程序的整体架构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735117-AB68-4A32-8C3E-BFD1EA71BA02}"/>
              </a:ext>
            </a:extLst>
          </p:cNvPr>
          <p:cNvSpPr txBox="1"/>
          <p:nvPr/>
        </p:nvSpPr>
        <p:spPr>
          <a:xfrm>
            <a:off x="6986174" y="5160214"/>
            <a:ext cx="4461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关键代码片段截图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379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 flipH="1">
            <a:off x="4815068" y="1891818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>
            <a:off x="4771269" y="1849337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F17725B4-4429-4B58-8D1D-0A8A7ACBC05C}"/>
              </a:ext>
            </a:extLst>
          </p:cNvPr>
          <p:cNvSpPr/>
          <p:nvPr/>
        </p:nvSpPr>
        <p:spPr>
          <a:xfrm rot="16200000" flipH="1">
            <a:off x="3959587" y="198741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A196864-EFD6-41A6-A7C7-1CE3C087A8EC}"/>
              </a:ext>
            </a:extLst>
          </p:cNvPr>
          <p:cNvSpPr/>
          <p:nvPr/>
        </p:nvSpPr>
        <p:spPr>
          <a:xfrm flipH="1">
            <a:off x="1983502" y="1670481"/>
            <a:ext cx="2456736" cy="442674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管理员控制面板</a:t>
            </a:r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E2AE100D-B640-48A6-B41F-695409A33702}"/>
              </a:ext>
            </a:extLst>
          </p:cNvPr>
          <p:cNvSpPr/>
          <p:nvPr/>
        </p:nvSpPr>
        <p:spPr>
          <a:xfrm rot="5400000">
            <a:off x="7896586" y="1543053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994734B-6B44-42F3-B7CB-DD93DEB3192D}"/>
              </a:ext>
            </a:extLst>
          </p:cNvPr>
          <p:cNvSpPr/>
          <p:nvPr/>
        </p:nvSpPr>
        <p:spPr>
          <a:xfrm>
            <a:off x="7760991" y="1223042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医生面板</a:t>
            </a: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B9337F6F-F4A9-4416-AD09-B306FCE9BFFA}"/>
              </a:ext>
            </a:extLst>
          </p:cNvPr>
          <p:cNvSpPr/>
          <p:nvPr/>
        </p:nvSpPr>
        <p:spPr>
          <a:xfrm rot="5400000">
            <a:off x="7896586" y="4330514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CCDE51-A710-432A-A4E3-A6AB06C4036E}"/>
              </a:ext>
            </a:extLst>
          </p:cNvPr>
          <p:cNvSpPr/>
          <p:nvPr/>
        </p:nvSpPr>
        <p:spPr>
          <a:xfrm>
            <a:off x="7760991" y="4010503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患者面板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32C204-2304-40DC-ADE2-0F44A7D21BE5}"/>
              </a:ext>
            </a:extLst>
          </p:cNvPr>
          <p:cNvSpPr/>
          <p:nvPr/>
        </p:nvSpPr>
        <p:spPr>
          <a:xfrm>
            <a:off x="6060000" y="1332300"/>
            <a:ext cx="72000" cy="4347711"/>
          </a:xfrm>
          <a:prstGeom prst="rect">
            <a:avLst/>
          </a:prstGeom>
          <a:gradFill>
            <a:gsLst>
              <a:gs pos="63000">
                <a:schemeClr val="accent2"/>
              </a:gs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角色面板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 flipH="1">
            <a:off x="4815068" y="3758619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>
            <a:off x="4771269" y="3716138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>
            <a:off x="6385417" y="1444935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 flipH="1">
            <a:off x="7351248" y="1402454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>
            <a:off x="6385417" y="4039917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 flipH="1">
            <a:off x="7351248" y="4183065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CC3295-DE8A-D6E5-7456-1BC9C2C3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" y="2370159"/>
            <a:ext cx="3998551" cy="3635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D3E131-1BE6-7FF7-79EB-FC63D56DA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07" y="1889565"/>
            <a:ext cx="3785968" cy="2000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CD67FA-9138-D012-6E5E-EF7F83A66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1148" r="-1"/>
          <a:stretch/>
        </p:blipFill>
        <p:spPr>
          <a:xfrm>
            <a:off x="7276788" y="4516177"/>
            <a:ext cx="3465883" cy="20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预约挂号面板（患者）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660400" y="2324100"/>
            <a:ext cx="10858500" cy="2946400"/>
          </a:xfrm>
          <a:prstGeom prst="roundRect">
            <a:avLst>
              <a:gd name="adj" fmla="val 4228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13361" y="2666326"/>
            <a:ext cx="521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预约挂号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5613362" y="3144848"/>
            <a:ext cx="5524538" cy="1495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患者进行挂号时，首先预约时间选择未来的某一时间段，再选择预约科室，系统自动生成预约医生列表，再从医生列表中进行选择，最后预约费用自动生成在屏幕中。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45F410-EE3F-77E4-79CC-D55B3BADD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97" y="1966305"/>
            <a:ext cx="3842978" cy="34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32212" y="849610"/>
            <a:ext cx="611148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04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1" y="3025076"/>
            <a:ext cx="5824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关键代码片段截图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113442"/>
            <a:ext cx="729727" cy="631115"/>
          </a:xfrm>
          <a:custGeom>
            <a:avLst/>
            <a:gdLst>
              <a:gd name="connsiteX0" fmla="*/ 527054 w 559361"/>
              <a:gd name="connsiteY0" fmla="*/ 299251 h 483772"/>
              <a:gd name="connsiteX1" fmla="*/ 559361 w 559361"/>
              <a:gd name="connsiteY1" fmla="*/ 327623 h 483772"/>
              <a:gd name="connsiteX2" fmla="*/ 280405 w 559361"/>
              <a:gd name="connsiteY2" fmla="*/ 483772 h 483772"/>
              <a:gd name="connsiteX3" fmla="*/ 0 w 559361"/>
              <a:gd name="connsiteY3" fmla="*/ 327623 h 483772"/>
              <a:gd name="connsiteX4" fmla="*/ 32307 w 559361"/>
              <a:gd name="connsiteY4" fmla="*/ 300494 h 483772"/>
              <a:gd name="connsiteX5" fmla="*/ 280405 w 559361"/>
              <a:gd name="connsiteY5" fmla="*/ 433448 h 483772"/>
              <a:gd name="connsiteX6" fmla="*/ 32307 w 559361"/>
              <a:gd name="connsiteY6" fmla="*/ 214135 h 483772"/>
              <a:gd name="connsiteX7" fmla="*/ 280405 w 559361"/>
              <a:gd name="connsiteY7" fmla="*/ 346882 h 483772"/>
              <a:gd name="connsiteX8" fmla="*/ 527054 w 559361"/>
              <a:gd name="connsiteY8" fmla="*/ 214135 h 483772"/>
              <a:gd name="connsiteX9" fmla="*/ 559361 w 559361"/>
              <a:gd name="connsiteY9" fmla="*/ 242507 h 483772"/>
              <a:gd name="connsiteX10" fmla="*/ 280405 w 559361"/>
              <a:gd name="connsiteY10" fmla="*/ 398449 h 483772"/>
              <a:gd name="connsiteX11" fmla="*/ 0 w 559361"/>
              <a:gd name="connsiteY11" fmla="*/ 242507 h 483772"/>
              <a:gd name="connsiteX12" fmla="*/ 280405 w 559361"/>
              <a:gd name="connsiteY12" fmla="*/ 0 h 483772"/>
              <a:gd name="connsiteX13" fmla="*/ 559361 w 559361"/>
              <a:gd name="connsiteY13" fmla="*/ 155942 h 483772"/>
              <a:gd name="connsiteX14" fmla="*/ 280405 w 559361"/>
              <a:gd name="connsiteY14" fmla="*/ 312091 h 483772"/>
              <a:gd name="connsiteX15" fmla="*/ 0 w 559361"/>
              <a:gd name="connsiteY15" fmla="*/ 155942 h 4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361" h="483772">
                <a:moveTo>
                  <a:pt x="527054" y="299251"/>
                </a:moveTo>
                <a:lnTo>
                  <a:pt x="559361" y="327623"/>
                </a:lnTo>
                <a:lnTo>
                  <a:pt x="280405" y="483772"/>
                </a:lnTo>
                <a:lnTo>
                  <a:pt x="0" y="327623"/>
                </a:lnTo>
                <a:lnTo>
                  <a:pt x="32307" y="300494"/>
                </a:lnTo>
                <a:lnTo>
                  <a:pt x="280405" y="433448"/>
                </a:lnTo>
                <a:close/>
                <a:moveTo>
                  <a:pt x="32307" y="214135"/>
                </a:moveTo>
                <a:lnTo>
                  <a:pt x="280405" y="346882"/>
                </a:lnTo>
                <a:lnTo>
                  <a:pt x="527054" y="214135"/>
                </a:lnTo>
                <a:lnTo>
                  <a:pt x="559361" y="242507"/>
                </a:lnTo>
                <a:lnTo>
                  <a:pt x="280405" y="398449"/>
                </a:lnTo>
                <a:lnTo>
                  <a:pt x="0" y="242507"/>
                </a:lnTo>
                <a:close/>
                <a:moveTo>
                  <a:pt x="280405" y="0"/>
                </a:moveTo>
                <a:lnTo>
                  <a:pt x="559361" y="155942"/>
                </a:lnTo>
                <a:lnTo>
                  <a:pt x="280405" y="312091"/>
                </a:lnTo>
                <a:lnTo>
                  <a:pt x="0" y="155942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35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数据库连接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82752-C8B2-9EB2-3C83-2504BB443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9" y="1479848"/>
            <a:ext cx="7735598" cy="44215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9012244" y="2594885"/>
            <a:ext cx="2334629" cy="1965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sz="2400" dirty="0"/>
              <a:t>类初始化时，使用</a:t>
            </a:r>
            <a:r>
              <a:rPr lang="en-US" altLang="zh-CN" sz="2400" dirty="0" err="1"/>
              <a:t>pymysql</a:t>
            </a:r>
            <a:r>
              <a:rPr lang="zh-CN" altLang="en-US" sz="2400" dirty="0"/>
              <a:t>定义数据库连接参数。</a:t>
            </a:r>
          </a:p>
        </p:txBody>
      </p:sp>
    </p:spTree>
    <p:extLst>
      <p:ext uri="{BB962C8B-B14F-4D97-AF65-F5344CB8AC3E}">
        <p14:creationId xmlns:p14="http://schemas.microsoft.com/office/powerpoint/2010/main" val="426194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INSERT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8319517" y="2623148"/>
            <a:ext cx="2944228" cy="1965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sz="2400" dirty="0"/>
              <a:t>插入前先在前端简单检测是否存在引用的外键，若检测通过则</a:t>
            </a:r>
            <a:r>
              <a:rPr lang="en-US" altLang="zh-CN" sz="2400" dirty="0"/>
              <a:t>INSERT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5472E-01C5-C2B1-9E24-60A323DB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16183"/>
            <a:ext cx="6897822" cy="50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6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数据库连接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7439892" y="2594885"/>
            <a:ext cx="3906982" cy="24455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sz="2400" dirty="0"/>
              <a:t>删除前先检测是否含有依赖的记录，若有则不允许删除。该种检测视具体情况添加，如患者和患者联系方式。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B3BFA-7BEB-8144-44D0-B7B70ACAF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8" y="1378884"/>
            <a:ext cx="5312424" cy="48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UPDATE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7797800" y="2594885"/>
            <a:ext cx="3549073" cy="1965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en-US" altLang="zh-CN" sz="2400" dirty="0"/>
              <a:t>UPDATE</a:t>
            </a:r>
            <a:r>
              <a:rPr lang="zh-CN" altLang="en-US" sz="2400" dirty="0"/>
              <a:t>之前，首先要检测是否与已有的信息冲突，之后方可进行</a:t>
            </a:r>
            <a:r>
              <a:rPr lang="en-US" altLang="zh-CN" sz="2400" dirty="0"/>
              <a:t>UPDATE</a:t>
            </a:r>
            <a:r>
              <a:rPr lang="zh-CN" altLang="en-US" sz="2400" dirty="0"/>
              <a:t>操作。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ADB79-976E-5618-9D4A-914D6204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4" y="1316181"/>
            <a:ext cx="5739502" cy="50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SELECT</a:t>
            </a:r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（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7797800" y="2852615"/>
            <a:ext cx="3549074" cy="1485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sz="2400" dirty="0"/>
              <a:t>该种方法在管理员模块中实现，对所有询问条件进行精确查找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5C58DF-F194-5FBB-2272-D4DEA75DF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1399307"/>
            <a:ext cx="6169692" cy="48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45068"/>
            <a:ext cx="6992103" cy="6440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SELECT</a:t>
            </a:r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（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3FC43-8BC6-EB58-A1E9-41F3EFC07F4A}"/>
              </a:ext>
            </a:extLst>
          </p:cNvPr>
          <p:cNvSpPr txBox="1"/>
          <p:nvPr/>
        </p:nvSpPr>
        <p:spPr>
          <a:xfrm>
            <a:off x="7675418" y="2871976"/>
            <a:ext cx="3685309" cy="1485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ctr"/>
            <a:r>
              <a:rPr lang="zh-CN" altLang="en-US" sz="2400" dirty="0"/>
              <a:t>该种方法在其他用户模块中实现，实现非数字的模糊查询和数字的精确查询。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2A501-999F-1036-4263-71C2EDE87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69" y="1100991"/>
            <a:ext cx="585931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6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78D73C-5932-42AC-8ADD-A893074A6192}"/>
              </a:ext>
            </a:extLst>
          </p:cNvPr>
          <p:cNvSpPr/>
          <p:nvPr/>
        </p:nvSpPr>
        <p:spPr>
          <a:xfrm>
            <a:off x="3878980" y="3215997"/>
            <a:ext cx="4302493" cy="424732"/>
          </a:xfrm>
          <a:prstGeom prst="rect">
            <a:avLst/>
          </a:prstGeom>
        </p:spPr>
        <p:txBody>
          <a:bodyPr vert="horz" wrap="square" lIns="36000" tIns="45720" rIns="0" bIns="45720" rtlCol="0">
            <a:spAutoFit/>
          </a:bodyPr>
          <a:lstStyle/>
          <a:p>
            <a:pPr algn="dist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spc="300" dirty="0">
                <a:solidFill>
                  <a:schemeClr val="bg1"/>
                </a:solidFill>
                <a:effectLst>
                  <a:outerShdw blurRad="63500" dist="50800" dir="18900000" algn="bl" rotWithShape="0">
                    <a:prstClr val="black">
                      <a:alpha val="20000"/>
                    </a:prstClr>
                  </a:outerShdw>
                </a:effectLst>
              </a:rPr>
              <a:t>Thank You</a:t>
            </a:r>
            <a:endParaRPr lang="zh-CN" altLang="en-US" sz="2400" spc="300" dirty="0">
              <a:solidFill>
                <a:schemeClr val="bg1"/>
              </a:solidFill>
              <a:effectLst>
                <a:outerShdw blurRad="63500" dist="50800" dir="189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C1ADC8-BAE1-4FBA-BE38-C60681AA5863}"/>
              </a:ext>
            </a:extLst>
          </p:cNvPr>
          <p:cNvSpPr txBox="1">
            <a:spLocks/>
          </p:cNvSpPr>
          <p:nvPr/>
        </p:nvSpPr>
        <p:spPr>
          <a:xfrm>
            <a:off x="1392820" y="2247325"/>
            <a:ext cx="9406360" cy="1059503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6600" b="0" dirty="0"/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59188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746803" y="849610"/>
            <a:ext cx="5772097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01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7720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业务功能描述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751438" y="3113290"/>
            <a:ext cx="793324" cy="631420"/>
          </a:xfrm>
          <a:custGeom>
            <a:avLst/>
            <a:gdLst>
              <a:gd name="T0" fmla="*/ 669 w 937"/>
              <a:gd name="T1" fmla="*/ 37 h 747"/>
              <a:gd name="T2" fmla="*/ 588 w 937"/>
              <a:gd name="T3" fmla="*/ 0 h 747"/>
              <a:gd name="T4" fmla="*/ 487 w 937"/>
              <a:gd name="T5" fmla="*/ 30 h 747"/>
              <a:gd name="T6" fmla="*/ 399 w 937"/>
              <a:gd name="T7" fmla="*/ 16 h 747"/>
              <a:gd name="T8" fmla="*/ 0 w 937"/>
              <a:gd name="T9" fmla="*/ 187 h 747"/>
              <a:gd name="T10" fmla="*/ 348 w 937"/>
              <a:gd name="T11" fmla="*/ 746 h 747"/>
              <a:gd name="T12" fmla="*/ 449 w 937"/>
              <a:gd name="T13" fmla="*/ 717 h 747"/>
              <a:gd name="T14" fmla="*/ 937 w 937"/>
              <a:gd name="T15" fmla="*/ 559 h 747"/>
              <a:gd name="T16" fmla="*/ 456 w 937"/>
              <a:gd name="T17" fmla="*/ 45 h 747"/>
              <a:gd name="T18" fmla="*/ 473 w 937"/>
              <a:gd name="T19" fmla="*/ 50 h 747"/>
              <a:gd name="T20" fmla="*/ 475 w 937"/>
              <a:gd name="T21" fmla="*/ 54 h 747"/>
              <a:gd name="T22" fmla="*/ 478 w 937"/>
              <a:gd name="T23" fmla="*/ 60 h 747"/>
              <a:gd name="T24" fmla="*/ 510 w 937"/>
              <a:gd name="T25" fmla="*/ 127 h 747"/>
              <a:gd name="T26" fmla="*/ 554 w 937"/>
              <a:gd name="T27" fmla="*/ 219 h 747"/>
              <a:gd name="T28" fmla="*/ 711 w 937"/>
              <a:gd name="T29" fmla="*/ 548 h 747"/>
              <a:gd name="T30" fmla="*/ 498 w 937"/>
              <a:gd name="T31" fmla="*/ 650 h 747"/>
              <a:gd name="T32" fmla="*/ 482 w 937"/>
              <a:gd name="T33" fmla="*/ 658 h 747"/>
              <a:gd name="T34" fmla="*/ 438 w 937"/>
              <a:gd name="T35" fmla="*/ 679 h 747"/>
              <a:gd name="T36" fmla="*/ 432 w 937"/>
              <a:gd name="T37" fmla="*/ 681 h 747"/>
              <a:gd name="T38" fmla="*/ 349 w 937"/>
              <a:gd name="T39" fmla="*/ 721 h 747"/>
              <a:gd name="T40" fmla="*/ 334 w 937"/>
              <a:gd name="T41" fmla="*/ 716 h 747"/>
              <a:gd name="T42" fmla="*/ 326 w 937"/>
              <a:gd name="T43" fmla="*/ 713 h 747"/>
              <a:gd name="T44" fmla="*/ 291 w 937"/>
              <a:gd name="T45" fmla="*/ 702 h 747"/>
              <a:gd name="T46" fmla="*/ 319 w 937"/>
              <a:gd name="T47" fmla="*/ 685 h 747"/>
              <a:gd name="T48" fmla="*/ 413 w 937"/>
              <a:gd name="T49" fmla="*/ 640 h 747"/>
              <a:gd name="T50" fmla="*/ 418 w 937"/>
              <a:gd name="T51" fmla="*/ 637 h 747"/>
              <a:gd name="T52" fmla="*/ 484 w 937"/>
              <a:gd name="T53" fmla="*/ 606 h 747"/>
              <a:gd name="T54" fmla="*/ 491 w 937"/>
              <a:gd name="T55" fmla="*/ 603 h 747"/>
              <a:gd name="T56" fmla="*/ 645 w 937"/>
              <a:gd name="T57" fmla="*/ 529 h 747"/>
              <a:gd name="T58" fmla="*/ 539 w 937"/>
              <a:gd name="T59" fmla="*/ 309 h 747"/>
              <a:gd name="T60" fmla="*/ 463 w 937"/>
              <a:gd name="T61" fmla="*/ 149 h 747"/>
              <a:gd name="T62" fmla="*/ 431 w 937"/>
              <a:gd name="T63" fmla="*/ 82 h 747"/>
              <a:gd name="T64" fmla="*/ 428 w 937"/>
              <a:gd name="T65" fmla="*/ 76 h 747"/>
              <a:gd name="T66" fmla="*/ 421 w 937"/>
              <a:gd name="T67" fmla="*/ 62 h 747"/>
              <a:gd name="T68" fmla="*/ 456 w 937"/>
              <a:gd name="T69" fmla="*/ 45 h 747"/>
              <a:gd name="T70" fmla="*/ 652 w 937"/>
              <a:gd name="T71" fmla="*/ 45 h 747"/>
              <a:gd name="T72" fmla="*/ 669 w 937"/>
              <a:gd name="T73" fmla="*/ 51 h 747"/>
              <a:gd name="T74" fmla="*/ 546 w 937"/>
              <a:gd name="T75" fmla="*/ 721 h 747"/>
              <a:gd name="T76" fmla="*/ 544 w 937"/>
              <a:gd name="T77" fmla="*/ 721 h 747"/>
              <a:gd name="T78" fmla="*/ 526 w 937"/>
              <a:gd name="T79" fmla="*/ 715 h 747"/>
              <a:gd name="T80" fmla="*/ 492 w 937"/>
              <a:gd name="T81" fmla="*/ 703 h 747"/>
              <a:gd name="T82" fmla="*/ 484 w 937"/>
              <a:gd name="T83" fmla="*/ 700 h 747"/>
              <a:gd name="T84" fmla="*/ 527 w 937"/>
              <a:gd name="T85" fmla="*/ 680 h 747"/>
              <a:gd name="T86" fmla="*/ 623 w 937"/>
              <a:gd name="T87" fmla="*/ 73 h 747"/>
              <a:gd name="T88" fmla="*/ 603 w 937"/>
              <a:gd name="T89" fmla="*/ 3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7" h="747">
                <a:moveTo>
                  <a:pt x="684" y="30"/>
                </a:moveTo>
                <a:lnTo>
                  <a:pt x="669" y="37"/>
                </a:lnTo>
                <a:lnTo>
                  <a:pt x="596" y="16"/>
                </a:lnTo>
                <a:lnTo>
                  <a:pt x="588" y="0"/>
                </a:lnTo>
                <a:lnTo>
                  <a:pt x="494" y="45"/>
                </a:lnTo>
                <a:lnTo>
                  <a:pt x="487" y="30"/>
                </a:lnTo>
                <a:lnTo>
                  <a:pt x="473" y="37"/>
                </a:lnTo>
                <a:lnTo>
                  <a:pt x="399" y="16"/>
                </a:lnTo>
                <a:lnTo>
                  <a:pt x="392" y="0"/>
                </a:lnTo>
                <a:lnTo>
                  <a:pt x="0" y="187"/>
                </a:lnTo>
                <a:lnTo>
                  <a:pt x="253" y="717"/>
                </a:lnTo>
                <a:lnTo>
                  <a:pt x="348" y="746"/>
                </a:lnTo>
                <a:lnTo>
                  <a:pt x="442" y="702"/>
                </a:lnTo>
                <a:lnTo>
                  <a:pt x="449" y="717"/>
                </a:lnTo>
                <a:lnTo>
                  <a:pt x="545" y="747"/>
                </a:lnTo>
                <a:lnTo>
                  <a:pt x="937" y="559"/>
                </a:lnTo>
                <a:lnTo>
                  <a:pt x="684" y="30"/>
                </a:lnTo>
                <a:close/>
                <a:moveTo>
                  <a:pt x="456" y="45"/>
                </a:moveTo>
                <a:lnTo>
                  <a:pt x="456" y="45"/>
                </a:lnTo>
                <a:lnTo>
                  <a:pt x="473" y="50"/>
                </a:lnTo>
                <a:lnTo>
                  <a:pt x="473" y="51"/>
                </a:lnTo>
                <a:lnTo>
                  <a:pt x="475" y="54"/>
                </a:lnTo>
                <a:lnTo>
                  <a:pt x="476" y="57"/>
                </a:lnTo>
                <a:lnTo>
                  <a:pt x="478" y="60"/>
                </a:lnTo>
                <a:lnTo>
                  <a:pt x="504" y="116"/>
                </a:lnTo>
                <a:lnTo>
                  <a:pt x="510" y="127"/>
                </a:lnTo>
                <a:lnTo>
                  <a:pt x="549" y="210"/>
                </a:lnTo>
                <a:lnTo>
                  <a:pt x="554" y="219"/>
                </a:lnTo>
                <a:lnTo>
                  <a:pt x="559" y="229"/>
                </a:lnTo>
                <a:lnTo>
                  <a:pt x="711" y="548"/>
                </a:lnTo>
                <a:lnTo>
                  <a:pt x="510" y="644"/>
                </a:lnTo>
                <a:lnTo>
                  <a:pt x="498" y="650"/>
                </a:lnTo>
                <a:lnTo>
                  <a:pt x="489" y="654"/>
                </a:lnTo>
                <a:lnTo>
                  <a:pt x="482" y="658"/>
                </a:lnTo>
                <a:lnTo>
                  <a:pt x="475" y="661"/>
                </a:lnTo>
                <a:lnTo>
                  <a:pt x="438" y="679"/>
                </a:lnTo>
                <a:lnTo>
                  <a:pt x="435" y="680"/>
                </a:lnTo>
                <a:lnTo>
                  <a:pt x="432" y="681"/>
                </a:lnTo>
                <a:lnTo>
                  <a:pt x="350" y="721"/>
                </a:lnTo>
                <a:lnTo>
                  <a:pt x="349" y="721"/>
                </a:lnTo>
                <a:lnTo>
                  <a:pt x="348" y="721"/>
                </a:lnTo>
                <a:lnTo>
                  <a:pt x="334" y="716"/>
                </a:lnTo>
                <a:lnTo>
                  <a:pt x="330" y="715"/>
                </a:lnTo>
                <a:lnTo>
                  <a:pt x="326" y="713"/>
                </a:lnTo>
                <a:lnTo>
                  <a:pt x="296" y="703"/>
                </a:lnTo>
                <a:lnTo>
                  <a:pt x="291" y="702"/>
                </a:lnTo>
                <a:lnTo>
                  <a:pt x="287" y="700"/>
                </a:lnTo>
                <a:lnTo>
                  <a:pt x="319" y="685"/>
                </a:lnTo>
                <a:lnTo>
                  <a:pt x="330" y="680"/>
                </a:lnTo>
                <a:lnTo>
                  <a:pt x="413" y="640"/>
                </a:lnTo>
                <a:lnTo>
                  <a:pt x="416" y="639"/>
                </a:lnTo>
                <a:lnTo>
                  <a:pt x="418" y="637"/>
                </a:lnTo>
                <a:lnTo>
                  <a:pt x="479" y="609"/>
                </a:lnTo>
                <a:lnTo>
                  <a:pt x="484" y="606"/>
                </a:lnTo>
                <a:lnTo>
                  <a:pt x="490" y="603"/>
                </a:lnTo>
                <a:lnTo>
                  <a:pt x="491" y="603"/>
                </a:lnTo>
                <a:lnTo>
                  <a:pt x="498" y="599"/>
                </a:lnTo>
                <a:lnTo>
                  <a:pt x="645" y="529"/>
                </a:lnTo>
                <a:lnTo>
                  <a:pt x="544" y="318"/>
                </a:lnTo>
                <a:lnTo>
                  <a:pt x="539" y="309"/>
                </a:lnTo>
                <a:lnTo>
                  <a:pt x="535" y="299"/>
                </a:lnTo>
                <a:lnTo>
                  <a:pt x="463" y="149"/>
                </a:lnTo>
                <a:lnTo>
                  <a:pt x="458" y="138"/>
                </a:lnTo>
                <a:lnTo>
                  <a:pt x="431" y="82"/>
                </a:lnTo>
                <a:lnTo>
                  <a:pt x="430" y="79"/>
                </a:lnTo>
                <a:lnTo>
                  <a:pt x="428" y="76"/>
                </a:lnTo>
                <a:lnTo>
                  <a:pt x="427" y="73"/>
                </a:lnTo>
                <a:lnTo>
                  <a:pt x="421" y="62"/>
                </a:lnTo>
                <a:lnTo>
                  <a:pt x="407" y="31"/>
                </a:lnTo>
                <a:lnTo>
                  <a:pt x="456" y="45"/>
                </a:lnTo>
                <a:close/>
                <a:moveTo>
                  <a:pt x="652" y="45"/>
                </a:moveTo>
                <a:lnTo>
                  <a:pt x="652" y="45"/>
                </a:lnTo>
                <a:lnTo>
                  <a:pt x="669" y="50"/>
                </a:lnTo>
                <a:lnTo>
                  <a:pt x="669" y="51"/>
                </a:lnTo>
                <a:lnTo>
                  <a:pt x="907" y="548"/>
                </a:lnTo>
                <a:lnTo>
                  <a:pt x="546" y="721"/>
                </a:lnTo>
                <a:lnTo>
                  <a:pt x="546" y="720"/>
                </a:lnTo>
                <a:lnTo>
                  <a:pt x="544" y="721"/>
                </a:lnTo>
                <a:lnTo>
                  <a:pt x="530" y="716"/>
                </a:lnTo>
                <a:lnTo>
                  <a:pt x="526" y="715"/>
                </a:lnTo>
                <a:lnTo>
                  <a:pt x="522" y="713"/>
                </a:lnTo>
                <a:lnTo>
                  <a:pt x="492" y="703"/>
                </a:lnTo>
                <a:lnTo>
                  <a:pt x="488" y="702"/>
                </a:lnTo>
                <a:lnTo>
                  <a:pt x="484" y="700"/>
                </a:lnTo>
                <a:lnTo>
                  <a:pt x="515" y="685"/>
                </a:lnTo>
                <a:lnTo>
                  <a:pt x="527" y="680"/>
                </a:lnTo>
                <a:lnTo>
                  <a:pt x="841" y="529"/>
                </a:lnTo>
                <a:lnTo>
                  <a:pt x="623" y="73"/>
                </a:lnTo>
                <a:lnTo>
                  <a:pt x="618" y="62"/>
                </a:lnTo>
                <a:lnTo>
                  <a:pt x="603" y="31"/>
                </a:lnTo>
                <a:lnTo>
                  <a:pt x="652" y="4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57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482CD6-BBC5-40B6-8BA3-C1380F0A6056}"/>
              </a:ext>
            </a:extLst>
          </p:cNvPr>
          <p:cNvSpPr/>
          <p:nvPr/>
        </p:nvSpPr>
        <p:spPr>
          <a:xfrm>
            <a:off x="673100" y="1726406"/>
            <a:ext cx="10845800" cy="3880981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07A406-7988-4B9C-AE9A-7EDFC9825570}"/>
              </a:ext>
            </a:extLst>
          </p:cNvPr>
          <p:cNvSpPr/>
          <p:nvPr/>
        </p:nvSpPr>
        <p:spPr>
          <a:xfrm>
            <a:off x="673100" y="1795858"/>
            <a:ext cx="10845800" cy="3725410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1413164" y="2735391"/>
            <a:ext cx="9365672" cy="1495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医院信息管理系统的编写过程中，共实现了以下模块：初始化模块完成数据库创建，数据导入功能；人事模块，完成组织机构、患者的管理功能，就诊模块完成了挂号、就诊和收费管理功能；药品模块完成了药品管理功能，系统管理完成了用户管理和系统推出功能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CEF02A9-A5A8-4FD2-A194-57E5DC77E65B}"/>
              </a:ext>
            </a:extLst>
          </p:cNvPr>
          <p:cNvSpPr>
            <a:spLocks noChangeAspect="1"/>
          </p:cNvSpPr>
          <p:nvPr/>
        </p:nvSpPr>
        <p:spPr bwMode="auto">
          <a:xfrm>
            <a:off x="1499054" y="2114270"/>
            <a:ext cx="617772" cy="57336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E9A412-97FF-41C2-AF85-456431D489B8}"/>
              </a:ext>
            </a:extLst>
          </p:cNvPr>
          <p:cNvSpPr txBox="1"/>
          <p:nvPr/>
        </p:nvSpPr>
        <p:spPr>
          <a:xfrm>
            <a:off x="1499054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初始化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087732-05DE-4C81-8C80-959A6532CEEA}"/>
              </a:ext>
            </a:extLst>
          </p:cNvPr>
          <p:cNvSpPr txBox="1"/>
          <p:nvPr/>
        </p:nvSpPr>
        <p:spPr>
          <a:xfrm>
            <a:off x="3476800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人事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BAEC62-7CF0-4556-9F13-FDFBB20FCA20}"/>
              </a:ext>
            </a:extLst>
          </p:cNvPr>
          <p:cNvSpPr txBox="1"/>
          <p:nvPr/>
        </p:nvSpPr>
        <p:spPr>
          <a:xfrm>
            <a:off x="5454546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就诊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847538-A2AB-4E05-9235-FD9E2A2A4219}"/>
              </a:ext>
            </a:extLst>
          </p:cNvPr>
          <p:cNvSpPr txBox="1"/>
          <p:nvPr/>
        </p:nvSpPr>
        <p:spPr>
          <a:xfrm>
            <a:off x="7432291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药品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0C9873-93EB-469A-A0BA-752B7B4A4710}"/>
              </a:ext>
            </a:extLst>
          </p:cNvPr>
          <p:cNvSpPr txBox="1"/>
          <p:nvPr/>
        </p:nvSpPr>
        <p:spPr>
          <a:xfrm>
            <a:off x="9410036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37965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A482CD6-BBC5-40B6-8BA3-C1380F0A6056}"/>
              </a:ext>
            </a:extLst>
          </p:cNvPr>
          <p:cNvSpPr/>
          <p:nvPr/>
        </p:nvSpPr>
        <p:spPr>
          <a:xfrm>
            <a:off x="403593" y="1472666"/>
            <a:ext cx="4909552" cy="4745254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7A406-7988-4B9C-AE9A-7EDFC9825570}"/>
              </a:ext>
            </a:extLst>
          </p:cNvPr>
          <p:cNvSpPr/>
          <p:nvPr/>
        </p:nvSpPr>
        <p:spPr>
          <a:xfrm>
            <a:off x="403592" y="1607419"/>
            <a:ext cx="4784424" cy="4494998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CEF02A9-A5A8-4FD2-A194-57E5DC77E65B}"/>
              </a:ext>
            </a:extLst>
          </p:cNvPr>
          <p:cNvSpPr>
            <a:spLocks noChangeAspect="1"/>
          </p:cNvSpPr>
          <p:nvPr/>
        </p:nvSpPr>
        <p:spPr bwMode="auto">
          <a:xfrm>
            <a:off x="695845" y="1877242"/>
            <a:ext cx="590631" cy="54954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55266-3883-476E-9C75-2D5EFC5C153F}"/>
              </a:ext>
            </a:extLst>
          </p:cNvPr>
          <p:cNvSpPr/>
          <p:nvPr/>
        </p:nvSpPr>
        <p:spPr>
          <a:xfrm>
            <a:off x="820974" y="2152016"/>
            <a:ext cx="4020534" cy="3129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使用课程提供的华为云账号登录</a:t>
            </a:r>
            <a:r>
              <a:rPr lang="en-US" altLang="zh-CN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UESTC2022</a:t>
            </a: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数据库实例，根据格式创建</a:t>
            </a:r>
            <a:r>
              <a:rPr lang="en-US" altLang="zh-CN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CS2347.his</a:t>
            </a: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的数据库，其下创建</a:t>
            </a:r>
            <a:r>
              <a:rPr lang="en-US" altLang="zh-CN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17</a:t>
            </a: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张业务数据表和</a:t>
            </a:r>
            <a:r>
              <a:rPr lang="en-US" altLang="zh-CN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张系统用户数据表来实现系统功能，并使用</a:t>
            </a:r>
            <a:r>
              <a:rPr lang="en-US" altLang="zh-CN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SQL</a:t>
            </a:r>
            <a:r>
              <a:rPr lang="zh-CN" altLang="en-US" sz="2200" spc="100" dirty="0">
                <a:solidFill>
                  <a:schemeClr val="bg1"/>
                </a:solidFill>
                <a:latin typeface="arial" panose="020B0604020202020204" pitchFamily="34" charset="0"/>
              </a:rPr>
              <a:t>语句导入具体数据。</a:t>
            </a:r>
            <a:endParaRPr lang="en-US" altLang="zh-CN" sz="2200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初始化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698C1-4C39-CFE2-9215-05A234BE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09" y="1607419"/>
            <a:ext cx="6464015" cy="4494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84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人事管理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668715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668715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671359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4374116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4374116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4376760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8079517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8079517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8082161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0B1BDBC-9C06-4CBE-AC86-EE56AB2D1D9C}"/>
              </a:ext>
            </a:extLst>
          </p:cNvPr>
          <p:cNvSpPr/>
          <p:nvPr/>
        </p:nvSpPr>
        <p:spPr>
          <a:xfrm>
            <a:off x="1964667" y="1641514"/>
            <a:ext cx="847478" cy="847478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A45B98C-7707-4D1A-A8B6-187353FBA4BA}"/>
              </a:ext>
            </a:extLst>
          </p:cNvPr>
          <p:cNvSpPr>
            <a:spLocks noChangeAspect="1"/>
          </p:cNvSpPr>
          <p:nvPr/>
        </p:nvSpPr>
        <p:spPr bwMode="auto">
          <a:xfrm>
            <a:off x="2136940" y="1906356"/>
            <a:ext cx="502932" cy="31779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73D15ABB-6E9D-4521-9CB8-325113579712}"/>
              </a:ext>
            </a:extLst>
          </p:cNvPr>
          <p:cNvSpPr/>
          <p:nvPr/>
        </p:nvSpPr>
        <p:spPr>
          <a:xfrm rot="10800000">
            <a:off x="2215878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6503EDA-A78A-46DD-8D91-BDE866F38C29}"/>
              </a:ext>
            </a:extLst>
          </p:cNvPr>
          <p:cNvSpPr/>
          <p:nvPr/>
        </p:nvSpPr>
        <p:spPr>
          <a:xfrm>
            <a:off x="1105450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患者管理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1F0B357-B970-414A-925C-56564AFD84F1}"/>
              </a:ext>
            </a:extLst>
          </p:cNvPr>
          <p:cNvSpPr/>
          <p:nvPr/>
        </p:nvSpPr>
        <p:spPr>
          <a:xfrm rot="10800000">
            <a:off x="5925135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0E885C8-BDB3-4938-9E31-837D5359D55D}"/>
              </a:ext>
            </a:extLst>
          </p:cNvPr>
          <p:cNvSpPr/>
          <p:nvPr/>
        </p:nvSpPr>
        <p:spPr>
          <a:xfrm>
            <a:off x="4810851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员工管理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19A6CF4-3A97-40FF-A940-BEEF927DD198}"/>
              </a:ext>
            </a:extLst>
          </p:cNvPr>
          <p:cNvSpPr/>
          <p:nvPr/>
        </p:nvSpPr>
        <p:spPr>
          <a:xfrm>
            <a:off x="5670068" y="1625600"/>
            <a:ext cx="847478" cy="84747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5865992" y="1868017"/>
            <a:ext cx="455630" cy="362644"/>
          </a:xfrm>
          <a:custGeom>
            <a:avLst/>
            <a:gdLst>
              <a:gd name="T0" fmla="*/ 669 w 937"/>
              <a:gd name="T1" fmla="*/ 37 h 747"/>
              <a:gd name="T2" fmla="*/ 588 w 937"/>
              <a:gd name="T3" fmla="*/ 0 h 747"/>
              <a:gd name="T4" fmla="*/ 487 w 937"/>
              <a:gd name="T5" fmla="*/ 30 h 747"/>
              <a:gd name="T6" fmla="*/ 399 w 937"/>
              <a:gd name="T7" fmla="*/ 16 h 747"/>
              <a:gd name="T8" fmla="*/ 0 w 937"/>
              <a:gd name="T9" fmla="*/ 187 h 747"/>
              <a:gd name="T10" fmla="*/ 348 w 937"/>
              <a:gd name="T11" fmla="*/ 746 h 747"/>
              <a:gd name="T12" fmla="*/ 449 w 937"/>
              <a:gd name="T13" fmla="*/ 717 h 747"/>
              <a:gd name="T14" fmla="*/ 937 w 937"/>
              <a:gd name="T15" fmla="*/ 559 h 747"/>
              <a:gd name="T16" fmla="*/ 456 w 937"/>
              <a:gd name="T17" fmla="*/ 45 h 747"/>
              <a:gd name="T18" fmla="*/ 473 w 937"/>
              <a:gd name="T19" fmla="*/ 50 h 747"/>
              <a:gd name="T20" fmla="*/ 475 w 937"/>
              <a:gd name="T21" fmla="*/ 54 h 747"/>
              <a:gd name="T22" fmla="*/ 478 w 937"/>
              <a:gd name="T23" fmla="*/ 60 h 747"/>
              <a:gd name="T24" fmla="*/ 510 w 937"/>
              <a:gd name="T25" fmla="*/ 127 h 747"/>
              <a:gd name="T26" fmla="*/ 554 w 937"/>
              <a:gd name="T27" fmla="*/ 219 h 747"/>
              <a:gd name="T28" fmla="*/ 711 w 937"/>
              <a:gd name="T29" fmla="*/ 548 h 747"/>
              <a:gd name="T30" fmla="*/ 498 w 937"/>
              <a:gd name="T31" fmla="*/ 650 h 747"/>
              <a:gd name="T32" fmla="*/ 482 w 937"/>
              <a:gd name="T33" fmla="*/ 658 h 747"/>
              <a:gd name="T34" fmla="*/ 438 w 937"/>
              <a:gd name="T35" fmla="*/ 679 h 747"/>
              <a:gd name="T36" fmla="*/ 432 w 937"/>
              <a:gd name="T37" fmla="*/ 681 h 747"/>
              <a:gd name="T38" fmla="*/ 349 w 937"/>
              <a:gd name="T39" fmla="*/ 721 h 747"/>
              <a:gd name="T40" fmla="*/ 334 w 937"/>
              <a:gd name="T41" fmla="*/ 716 h 747"/>
              <a:gd name="T42" fmla="*/ 326 w 937"/>
              <a:gd name="T43" fmla="*/ 713 h 747"/>
              <a:gd name="T44" fmla="*/ 291 w 937"/>
              <a:gd name="T45" fmla="*/ 702 h 747"/>
              <a:gd name="T46" fmla="*/ 319 w 937"/>
              <a:gd name="T47" fmla="*/ 685 h 747"/>
              <a:gd name="T48" fmla="*/ 413 w 937"/>
              <a:gd name="T49" fmla="*/ 640 h 747"/>
              <a:gd name="T50" fmla="*/ 418 w 937"/>
              <a:gd name="T51" fmla="*/ 637 h 747"/>
              <a:gd name="T52" fmla="*/ 484 w 937"/>
              <a:gd name="T53" fmla="*/ 606 h 747"/>
              <a:gd name="T54" fmla="*/ 491 w 937"/>
              <a:gd name="T55" fmla="*/ 603 h 747"/>
              <a:gd name="T56" fmla="*/ 645 w 937"/>
              <a:gd name="T57" fmla="*/ 529 h 747"/>
              <a:gd name="T58" fmla="*/ 539 w 937"/>
              <a:gd name="T59" fmla="*/ 309 h 747"/>
              <a:gd name="T60" fmla="*/ 463 w 937"/>
              <a:gd name="T61" fmla="*/ 149 h 747"/>
              <a:gd name="T62" fmla="*/ 431 w 937"/>
              <a:gd name="T63" fmla="*/ 82 h 747"/>
              <a:gd name="T64" fmla="*/ 428 w 937"/>
              <a:gd name="T65" fmla="*/ 76 h 747"/>
              <a:gd name="T66" fmla="*/ 421 w 937"/>
              <a:gd name="T67" fmla="*/ 62 h 747"/>
              <a:gd name="T68" fmla="*/ 456 w 937"/>
              <a:gd name="T69" fmla="*/ 45 h 747"/>
              <a:gd name="T70" fmla="*/ 652 w 937"/>
              <a:gd name="T71" fmla="*/ 45 h 747"/>
              <a:gd name="T72" fmla="*/ 669 w 937"/>
              <a:gd name="T73" fmla="*/ 51 h 747"/>
              <a:gd name="T74" fmla="*/ 546 w 937"/>
              <a:gd name="T75" fmla="*/ 721 h 747"/>
              <a:gd name="T76" fmla="*/ 544 w 937"/>
              <a:gd name="T77" fmla="*/ 721 h 747"/>
              <a:gd name="T78" fmla="*/ 526 w 937"/>
              <a:gd name="T79" fmla="*/ 715 h 747"/>
              <a:gd name="T80" fmla="*/ 492 w 937"/>
              <a:gd name="T81" fmla="*/ 703 h 747"/>
              <a:gd name="T82" fmla="*/ 484 w 937"/>
              <a:gd name="T83" fmla="*/ 700 h 747"/>
              <a:gd name="T84" fmla="*/ 527 w 937"/>
              <a:gd name="T85" fmla="*/ 680 h 747"/>
              <a:gd name="T86" fmla="*/ 623 w 937"/>
              <a:gd name="T87" fmla="*/ 73 h 747"/>
              <a:gd name="T88" fmla="*/ 603 w 937"/>
              <a:gd name="T89" fmla="*/ 3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7" h="747">
                <a:moveTo>
                  <a:pt x="684" y="30"/>
                </a:moveTo>
                <a:lnTo>
                  <a:pt x="669" y="37"/>
                </a:lnTo>
                <a:lnTo>
                  <a:pt x="596" y="16"/>
                </a:lnTo>
                <a:lnTo>
                  <a:pt x="588" y="0"/>
                </a:lnTo>
                <a:lnTo>
                  <a:pt x="494" y="45"/>
                </a:lnTo>
                <a:lnTo>
                  <a:pt x="487" y="30"/>
                </a:lnTo>
                <a:lnTo>
                  <a:pt x="473" y="37"/>
                </a:lnTo>
                <a:lnTo>
                  <a:pt x="399" y="16"/>
                </a:lnTo>
                <a:lnTo>
                  <a:pt x="392" y="0"/>
                </a:lnTo>
                <a:lnTo>
                  <a:pt x="0" y="187"/>
                </a:lnTo>
                <a:lnTo>
                  <a:pt x="253" y="717"/>
                </a:lnTo>
                <a:lnTo>
                  <a:pt x="348" y="746"/>
                </a:lnTo>
                <a:lnTo>
                  <a:pt x="442" y="702"/>
                </a:lnTo>
                <a:lnTo>
                  <a:pt x="449" y="717"/>
                </a:lnTo>
                <a:lnTo>
                  <a:pt x="545" y="747"/>
                </a:lnTo>
                <a:lnTo>
                  <a:pt x="937" y="559"/>
                </a:lnTo>
                <a:lnTo>
                  <a:pt x="684" y="30"/>
                </a:lnTo>
                <a:close/>
                <a:moveTo>
                  <a:pt x="456" y="45"/>
                </a:moveTo>
                <a:lnTo>
                  <a:pt x="456" y="45"/>
                </a:lnTo>
                <a:lnTo>
                  <a:pt x="473" y="50"/>
                </a:lnTo>
                <a:lnTo>
                  <a:pt x="473" y="51"/>
                </a:lnTo>
                <a:lnTo>
                  <a:pt x="475" y="54"/>
                </a:lnTo>
                <a:lnTo>
                  <a:pt x="476" y="57"/>
                </a:lnTo>
                <a:lnTo>
                  <a:pt x="478" y="60"/>
                </a:lnTo>
                <a:lnTo>
                  <a:pt x="504" y="116"/>
                </a:lnTo>
                <a:lnTo>
                  <a:pt x="510" y="127"/>
                </a:lnTo>
                <a:lnTo>
                  <a:pt x="549" y="210"/>
                </a:lnTo>
                <a:lnTo>
                  <a:pt x="554" y="219"/>
                </a:lnTo>
                <a:lnTo>
                  <a:pt x="559" y="229"/>
                </a:lnTo>
                <a:lnTo>
                  <a:pt x="711" y="548"/>
                </a:lnTo>
                <a:lnTo>
                  <a:pt x="510" y="644"/>
                </a:lnTo>
                <a:lnTo>
                  <a:pt x="498" y="650"/>
                </a:lnTo>
                <a:lnTo>
                  <a:pt x="489" y="654"/>
                </a:lnTo>
                <a:lnTo>
                  <a:pt x="482" y="658"/>
                </a:lnTo>
                <a:lnTo>
                  <a:pt x="475" y="661"/>
                </a:lnTo>
                <a:lnTo>
                  <a:pt x="438" y="679"/>
                </a:lnTo>
                <a:lnTo>
                  <a:pt x="435" y="680"/>
                </a:lnTo>
                <a:lnTo>
                  <a:pt x="432" y="681"/>
                </a:lnTo>
                <a:lnTo>
                  <a:pt x="350" y="721"/>
                </a:lnTo>
                <a:lnTo>
                  <a:pt x="349" y="721"/>
                </a:lnTo>
                <a:lnTo>
                  <a:pt x="348" y="721"/>
                </a:lnTo>
                <a:lnTo>
                  <a:pt x="334" y="716"/>
                </a:lnTo>
                <a:lnTo>
                  <a:pt x="330" y="715"/>
                </a:lnTo>
                <a:lnTo>
                  <a:pt x="326" y="713"/>
                </a:lnTo>
                <a:lnTo>
                  <a:pt x="296" y="703"/>
                </a:lnTo>
                <a:lnTo>
                  <a:pt x="291" y="702"/>
                </a:lnTo>
                <a:lnTo>
                  <a:pt x="287" y="700"/>
                </a:lnTo>
                <a:lnTo>
                  <a:pt x="319" y="685"/>
                </a:lnTo>
                <a:lnTo>
                  <a:pt x="330" y="680"/>
                </a:lnTo>
                <a:lnTo>
                  <a:pt x="413" y="640"/>
                </a:lnTo>
                <a:lnTo>
                  <a:pt x="416" y="639"/>
                </a:lnTo>
                <a:lnTo>
                  <a:pt x="418" y="637"/>
                </a:lnTo>
                <a:lnTo>
                  <a:pt x="479" y="609"/>
                </a:lnTo>
                <a:lnTo>
                  <a:pt x="484" y="606"/>
                </a:lnTo>
                <a:lnTo>
                  <a:pt x="490" y="603"/>
                </a:lnTo>
                <a:lnTo>
                  <a:pt x="491" y="603"/>
                </a:lnTo>
                <a:lnTo>
                  <a:pt x="498" y="599"/>
                </a:lnTo>
                <a:lnTo>
                  <a:pt x="645" y="529"/>
                </a:lnTo>
                <a:lnTo>
                  <a:pt x="544" y="318"/>
                </a:lnTo>
                <a:lnTo>
                  <a:pt x="539" y="309"/>
                </a:lnTo>
                <a:lnTo>
                  <a:pt x="535" y="299"/>
                </a:lnTo>
                <a:lnTo>
                  <a:pt x="463" y="149"/>
                </a:lnTo>
                <a:lnTo>
                  <a:pt x="458" y="138"/>
                </a:lnTo>
                <a:lnTo>
                  <a:pt x="431" y="82"/>
                </a:lnTo>
                <a:lnTo>
                  <a:pt x="430" y="79"/>
                </a:lnTo>
                <a:lnTo>
                  <a:pt x="428" y="76"/>
                </a:lnTo>
                <a:lnTo>
                  <a:pt x="427" y="73"/>
                </a:lnTo>
                <a:lnTo>
                  <a:pt x="421" y="62"/>
                </a:lnTo>
                <a:lnTo>
                  <a:pt x="407" y="31"/>
                </a:lnTo>
                <a:lnTo>
                  <a:pt x="456" y="45"/>
                </a:lnTo>
                <a:close/>
                <a:moveTo>
                  <a:pt x="652" y="45"/>
                </a:moveTo>
                <a:lnTo>
                  <a:pt x="652" y="45"/>
                </a:lnTo>
                <a:lnTo>
                  <a:pt x="669" y="50"/>
                </a:lnTo>
                <a:lnTo>
                  <a:pt x="669" y="51"/>
                </a:lnTo>
                <a:lnTo>
                  <a:pt x="907" y="548"/>
                </a:lnTo>
                <a:lnTo>
                  <a:pt x="546" y="721"/>
                </a:lnTo>
                <a:lnTo>
                  <a:pt x="546" y="720"/>
                </a:lnTo>
                <a:lnTo>
                  <a:pt x="544" y="721"/>
                </a:lnTo>
                <a:lnTo>
                  <a:pt x="530" y="716"/>
                </a:lnTo>
                <a:lnTo>
                  <a:pt x="526" y="715"/>
                </a:lnTo>
                <a:lnTo>
                  <a:pt x="522" y="713"/>
                </a:lnTo>
                <a:lnTo>
                  <a:pt x="492" y="703"/>
                </a:lnTo>
                <a:lnTo>
                  <a:pt x="488" y="702"/>
                </a:lnTo>
                <a:lnTo>
                  <a:pt x="484" y="700"/>
                </a:lnTo>
                <a:lnTo>
                  <a:pt x="515" y="685"/>
                </a:lnTo>
                <a:lnTo>
                  <a:pt x="527" y="680"/>
                </a:lnTo>
                <a:lnTo>
                  <a:pt x="841" y="529"/>
                </a:lnTo>
                <a:lnTo>
                  <a:pt x="623" y="73"/>
                </a:lnTo>
                <a:lnTo>
                  <a:pt x="618" y="62"/>
                </a:lnTo>
                <a:lnTo>
                  <a:pt x="603" y="31"/>
                </a:lnTo>
                <a:lnTo>
                  <a:pt x="652" y="4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B56DFBFB-A6F1-4FA0-90FC-4B1025A449EB}"/>
              </a:ext>
            </a:extLst>
          </p:cNvPr>
          <p:cNvSpPr/>
          <p:nvPr/>
        </p:nvSpPr>
        <p:spPr>
          <a:xfrm rot="10800000">
            <a:off x="9626680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272553C-0F65-4C1B-9201-ECD2FC2E0DF7}"/>
              </a:ext>
            </a:extLst>
          </p:cNvPr>
          <p:cNvSpPr/>
          <p:nvPr/>
        </p:nvSpPr>
        <p:spPr>
          <a:xfrm>
            <a:off x="8516252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部门管理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98262EA-84E0-4268-8CC2-A5C918EEA42F}"/>
              </a:ext>
            </a:extLst>
          </p:cNvPr>
          <p:cNvSpPr/>
          <p:nvPr/>
        </p:nvSpPr>
        <p:spPr>
          <a:xfrm>
            <a:off x="9375469" y="1625600"/>
            <a:ext cx="847478" cy="847478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702F0627-EAFF-4654-86BB-7D2557A8709A}"/>
              </a:ext>
            </a:extLst>
          </p:cNvPr>
          <p:cNvSpPr>
            <a:spLocks noChangeAspect="1"/>
          </p:cNvSpPr>
          <p:nvPr/>
        </p:nvSpPr>
        <p:spPr bwMode="auto">
          <a:xfrm>
            <a:off x="9596949" y="1849194"/>
            <a:ext cx="404519" cy="400292"/>
          </a:xfrm>
          <a:custGeom>
            <a:avLst/>
            <a:gdLst>
              <a:gd name="T0" fmla="*/ 6548 w 7681"/>
              <a:gd name="T1" fmla="*/ 2837 h 7613"/>
              <a:gd name="T2" fmla="*/ 6019 w 7681"/>
              <a:gd name="T3" fmla="*/ 1930 h 7613"/>
              <a:gd name="T4" fmla="*/ 6579 w 7681"/>
              <a:gd name="T5" fmla="*/ 953 h 7613"/>
              <a:gd name="T6" fmla="*/ 4914 w 7681"/>
              <a:gd name="T7" fmla="*/ 0 h 7613"/>
              <a:gd name="T8" fmla="*/ 4354 w 7681"/>
              <a:gd name="T9" fmla="*/ 977 h 7613"/>
              <a:gd name="T10" fmla="*/ 3305 w 7681"/>
              <a:gd name="T11" fmla="*/ 981 h 7613"/>
              <a:gd name="T12" fmla="*/ 2738 w 7681"/>
              <a:gd name="T13" fmla="*/ 8 h 7613"/>
              <a:gd name="T14" fmla="*/ 1080 w 7681"/>
              <a:gd name="T15" fmla="*/ 974 h 7613"/>
              <a:gd name="T16" fmla="*/ 1647 w 7681"/>
              <a:gd name="T17" fmla="*/ 1946 h 7613"/>
              <a:gd name="T18" fmla="*/ 1343 w 7681"/>
              <a:gd name="T19" fmla="*/ 2377 h 7613"/>
              <a:gd name="T20" fmla="*/ 1126 w 7681"/>
              <a:gd name="T21" fmla="*/ 2857 h 7613"/>
              <a:gd name="T22" fmla="*/ 0 w 7681"/>
              <a:gd name="T23" fmla="*/ 2861 h 7613"/>
              <a:gd name="T24" fmla="*/ 7 w 7681"/>
              <a:gd name="T25" fmla="*/ 4780 h 7613"/>
              <a:gd name="T26" fmla="*/ 1133 w 7681"/>
              <a:gd name="T27" fmla="*/ 4776 h 7613"/>
              <a:gd name="T28" fmla="*/ 1662 w 7681"/>
              <a:gd name="T29" fmla="*/ 5682 h 7613"/>
              <a:gd name="T30" fmla="*/ 1102 w 7681"/>
              <a:gd name="T31" fmla="*/ 6660 h 7613"/>
              <a:gd name="T32" fmla="*/ 2767 w 7681"/>
              <a:gd name="T33" fmla="*/ 7613 h 7613"/>
              <a:gd name="T34" fmla="*/ 3327 w 7681"/>
              <a:gd name="T35" fmla="*/ 6635 h 7613"/>
              <a:gd name="T36" fmla="*/ 4376 w 7681"/>
              <a:gd name="T37" fmla="*/ 6632 h 7613"/>
              <a:gd name="T38" fmla="*/ 4942 w 7681"/>
              <a:gd name="T39" fmla="*/ 7605 h 7613"/>
              <a:gd name="T40" fmla="*/ 6600 w 7681"/>
              <a:gd name="T41" fmla="*/ 6639 h 7613"/>
              <a:gd name="T42" fmla="*/ 6034 w 7681"/>
              <a:gd name="T43" fmla="*/ 5667 h 7613"/>
              <a:gd name="T44" fmla="*/ 6338 w 7681"/>
              <a:gd name="T45" fmla="*/ 5236 h 7613"/>
              <a:gd name="T46" fmla="*/ 6555 w 7681"/>
              <a:gd name="T47" fmla="*/ 4755 h 7613"/>
              <a:gd name="T48" fmla="*/ 7681 w 7681"/>
              <a:gd name="T49" fmla="*/ 4751 h 7613"/>
              <a:gd name="T50" fmla="*/ 7674 w 7681"/>
              <a:gd name="T51" fmla="*/ 2832 h 7613"/>
              <a:gd name="T52" fmla="*/ 6548 w 7681"/>
              <a:gd name="T53" fmla="*/ 2837 h 7613"/>
              <a:gd name="T54" fmla="*/ 5516 w 7681"/>
              <a:gd name="T55" fmla="*/ 4766 h 7613"/>
              <a:gd name="T56" fmla="*/ 2881 w 7681"/>
              <a:gd name="T57" fmla="*/ 5482 h 7613"/>
              <a:gd name="T58" fmla="*/ 2164 w 7681"/>
              <a:gd name="T59" fmla="*/ 2847 h 7613"/>
              <a:gd name="T60" fmla="*/ 4800 w 7681"/>
              <a:gd name="T61" fmla="*/ 2130 h 7613"/>
              <a:gd name="T62" fmla="*/ 5516 w 7681"/>
              <a:gd name="T63" fmla="*/ 4766 h 7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81" h="7613">
                <a:moveTo>
                  <a:pt x="6548" y="2837"/>
                </a:moveTo>
                <a:cubicBezTo>
                  <a:pt x="6430" y="2508"/>
                  <a:pt x="6252" y="2200"/>
                  <a:pt x="6019" y="1930"/>
                </a:cubicBezTo>
                <a:lnTo>
                  <a:pt x="6579" y="953"/>
                </a:lnTo>
                <a:lnTo>
                  <a:pt x="4914" y="0"/>
                </a:lnTo>
                <a:lnTo>
                  <a:pt x="4354" y="977"/>
                </a:lnTo>
                <a:cubicBezTo>
                  <a:pt x="4004" y="914"/>
                  <a:pt x="3648" y="916"/>
                  <a:pt x="3305" y="981"/>
                </a:cubicBezTo>
                <a:lnTo>
                  <a:pt x="2738" y="8"/>
                </a:lnTo>
                <a:lnTo>
                  <a:pt x="1080" y="974"/>
                </a:lnTo>
                <a:lnTo>
                  <a:pt x="1647" y="1946"/>
                </a:lnTo>
                <a:cubicBezTo>
                  <a:pt x="1535" y="2078"/>
                  <a:pt x="1432" y="2221"/>
                  <a:pt x="1343" y="2377"/>
                </a:cubicBezTo>
                <a:cubicBezTo>
                  <a:pt x="1254" y="2533"/>
                  <a:pt x="1183" y="2693"/>
                  <a:pt x="1126" y="2857"/>
                </a:cubicBezTo>
                <a:lnTo>
                  <a:pt x="0" y="2861"/>
                </a:lnTo>
                <a:lnTo>
                  <a:pt x="7" y="4780"/>
                </a:lnTo>
                <a:lnTo>
                  <a:pt x="1133" y="4776"/>
                </a:lnTo>
                <a:cubicBezTo>
                  <a:pt x="1251" y="5105"/>
                  <a:pt x="1429" y="5412"/>
                  <a:pt x="1662" y="5682"/>
                </a:cubicBezTo>
                <a:lnTo>
                  <a:pt x="1102" y="6660"/>
                </a:lnTo>
                <a:lnTo>
                  <a:pt x="2767" y="7613"/>
                </a:lnTo>
                <a:lnTo>
                  <a:pt x="3327" y="6635"/>
                </a:lnTo>
                <a:cubicBezTo>
                  <a:pt x="3677" y="6699"/>
                  <a:pt x="4033" y="6697"/>
                  <a:pt x="4376" y="6632"/>
                </a:cubicBezTo>
                <a:lnTo>
                  <a:pt x="4942" y="7605"/>
                </a:lnTo>
                <a:lnTo>
                  <a:pt x="6600" y="6639"/>
                </a:lnTo>
                <a:lnTo>
                  <a:pt x="6034" y="5667"/>
                </a:lnTo>
                <a:cubicBezTo>
                  <a:pt x="6146" y="5534"/>
                  <a:pt x="6249" y="5391"/>
                  <a:pt x="6338" y="5236"/>
                </a:cubicBezTo>
                <a:cubicBezTo>
                  <a:pt x="6427" y="5080"/>
                  <a:pt x="6498" y="4919"/>
                  <a:pt x="6555" y="4755"/>
                </a:cubicBezTo>
                <a:lnTo>
                  <a:pt x="7681" y="4751"/>
                </a:lnTo>
                <a:lnTo>
                  <a:pt x="7674" y="2832"/>
                </a:lnTo>
                <a:lnTo>
                  <a:pt x="6548" y="2837"/>
                </a:lnTo>
                <a:close/>
                <a:moveTo>
                  <a:pt x="5516" y="4766"/>
                </a:moveTo>
                <a:cubicBezTo>
                  <a:pt x="4987" y="5691"/>
                  <a:pt x="3807" y="6012"/>
                  <a:pt x="2881" y="5482"/>
                </a:cubicBezTo>
                <a:cubicBezTo>
                  <a:pt x="1955" y="4953"/>
                  <a:pt x="1634" y="3773"/>
                  <a:pt x="2164" y="2847"/>
                </a:cubicBezTo>
                <a:cubicBezTo>
                  <a:pt x="2694" y="1921"/>
                  <a:pt x="3874" y="1600"/>
                  <a:pt x="4800" y="2130"/>
                </a:cubicBezTo>
                <a:cubicBezTo>
                  <a:pt x="5725" y="2660"/>
                  <a:pt x="6046" y="3840"/>
                  <a:pt x="5516" y="4766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9868" y="3560672"/>
            <a:ext cx="3074432" cy="7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对患者信息进行增删改查等数据操作</a:t>
            </a:r>
          </a:p>
        </p:txBody>
      </p:sp>
      <p:sp>
        <p:nvSpPr>
          <p:cNvPr id="64" name="矩形 63"/>
          <p:cNvSpPr/>
          <p:nvPr/>
        </p:nvSpPr>
        <p:spPr>
          <a:xfrm>
            <a:off x="4555269" y="3560672"/>
            <a:ext cx="3074432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对医生、收银员两种职业，以及工资、职称的两类模块进行管理。</a:t>
            </a:r>
          </a:p>
        </p:txBody>
      </p:sp>
      <p:sp>
        <p:nvSpPr>
          <p:cNvPr id="65" name="矩形 64"/>
          <p:cNvSpPr/>
          <p:nvPr/>
        </p:nvSpPr>
        <p:spPr>
          <a:xfrm>
            <a:off x="8260670" y="3560672"/>
            <a:ext cx="3074432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综合员工管理，对医院部门进行属性管理，并赋予部门经理等属性。</a:t>
            </a:r>
          </a:p>
        </p:txBody>
      </p:sp>
    </p:spTree>
    <p:extLst>
      <p:ext uri="{BB962C8B-B14F-4D97-AF65-F5344CB8AC3E}">
        <p14:creationId xmlns:p14="http://schemas.microsoft.com/office/powerpoint/2010/main" val="177386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5DEB4BE7-5442-43F9-B9B9-CE0BB0BCD087}"/>
              </a:ext>
            </a:extLst>
          </p:cNvPr>
          <p:cNvSpPr/>
          <p:nvPr/>
        </p:nvSpPr>
        <p:spPr>
          <a:xfrm>
            <a:off x="5399847" y="1892502"/>
            <a:ext cx="1392306" cy="139230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D22D1DB-FA58-430B-99EE-9D2A0FFE409D}"/>
              </a:ext>
            </a:extLst>
          </p:cNvPr>
          <p:cNvSpPr/>
          <p:nvPr/>
        </p:nvSpPr>
        <p:spPr>
          <a:xfrm>
            <a:off x="1895248" y="2191656"/>
            <a:ext cx="935106" cy="93510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DFFF6E7-ADE0-4021-8F9C-6BD985C7777B}"/>
              </a:ext>
            </a:extLst>
          </p:cNvPr>
          <p:cNvSpPr>
            <a:spLocks noChangeAspect="1"/>
          </p:cNvSpPr>
          <p:nvPr/>
        </p:nvSpPr>
        <p:spPr bwMode="auto">
          <a:xfrm>
            <a:off x="2147785" y="2451855"/>
            <a:ext cx="430031" cy="414708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1AAB0D-7F6F-45DE-AA01-024F42D9A973}"/>
              </a:ext>
            </a:extLst>
          </p:cNvPr>
          <p:cNvSpPr/>
          <p:nvPr/>
        </p:nvSpPr>
        <p:spPr>
          <a:xfrm>
            <a:off x="9401390" y="2191656"/>
            <a:ext cx="935106" cy="93510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C368032-A7C8-46D4-AD3E-FDCFC2150CE2}"/>
              </a:ext>
            </a:extLst>
          </p:cNvPr>
          <p:cNvSpPr>
            <a:spLocks noChangeAspect="1"/>
          </p:cNvSpPr>
          <p:nvPr/>
        </p:nvSpPr>
        <p:spPr bwMode="auto">
          <a:xfrm>
            <a:off x="9652725" y="2451855"/>
            <a:ext cx="497455" cy="414708"/>
          </a:xfrm>
          <a:custGeom>
            <a:avLst/>
            <a:gdLst>
              <a:gd name="T0" fmla="*/ 9600 w 12799"/>
              <a:gd name="T1" fmla="*/ 9396 h 10669"/>
              <a:gd name="T2" fmla="*/ 1280 w 12799"/>
              <a:gd name="T3" fmla="*/ 9396 h 10669"/>
              <a:gd name="T4" fmla="*/ 1280 w 12799"/>
              <a:gd name="T5" fmla="*/ 3407 h 10669"/>
              <a:gd name="T6" fmla="*/ 3197 w 12799"/>
              <a:gd name="T7" fmla="*/ 3407 h 10669"/>
              <a:gd name="T8" fmla="*/ 4620 w 12799"/>
              <a:gd name="T9" fmla="*/ 2133 h 10669"/>
              <a:gd name="T10" fmla="*/ 640 w 12799"/>
              <a:gd name="T11" fmla="*/ 2133 h 10669"/>
              <a:gd name="T12" fmla="*/ 0 w 12799"/>
              <a:gd name="T13" fmla="*/ 2770 h 10669"/>
              <a:gd name="T14" fmla="*/ 0 w 12799"/>
              <a:gd name="T15" fmla="*/ 10032 h 10669"/>
              <a:gd name="T16" fmla="*/ 640 w 12799"/>
              <a:gd name="T17" fmla="*/ 10669 h 10669"/>
              <a:gd name="T18" fmla="*/ 10240 w 12799"/>
              <a:gd name="T19" fmla="*/ 10669 h 10669"/>
              <a:gd name="T20" fmla="*/ 10880 w 12799"/>
              <a:gd name="T21" fmla="*/ 10032 h 10669"/>
              <a:gd name="T22" fmla="*/ 10880 w 12799"/>
              <a:gd name="T23" fmla="*/ 6400 h 10669"/>
              <a:gd name="T24" fmla="*/ 9600 w 12799"/>
              <a:gd name="T25" fmla="*/ 7447 h 10669"/>
              <a:gd name="T26" fmla="*/ 9600 w 12799"/>
              <a:gd name="T27" fmla="*/ 9396 h 10669"/>
              <a:gd name="T28" fmla="*/ 8533 w 12799"/>
              <a:gd name="T29" fmla="*/ 4266 h 10669"/>
              <a:gd name="T30" fmla="*/ 8533 w 12799"/>
              <a:gd name="T31" fmla="*/ 6396 h 10669"/>
              <a:gd name="T32" fmla="*/ 12799 w 12799"/>
              <a:gd name="T33" fmla="*/ 3213 h 10669"/>
              <a:gd name="T34" fmla="*/ 8533 w 12799"/>
              <a:gd name="T35" fmla="*/ 0 h 10669"/>
              <a:gd name="T36" fmla="*/ 8533 w 12799"/>
              <a:gd name="T37" fmla="*/ 1990 h 10669"/>
              <a:gd name="T38" fmla="*/ 3200 w 12799"/>
              <a:gd name="T39" fmla="*/ 7466 h 10669"/>
              <a:gd name="T40" fmla="*/ 8533 w 12799"/>
              <a:gd name="T41" fmla="*/ 4266 h 10669"/>
              <a:gd name="T42" fmla="*/ 8533 w 12799"/>
              <a:gd name="T43" fmla="*/ 4266 h 10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799" h="10669">
                <a:moveTo>
                  <a:pt x="9600" y="9396"/>
                </a:moveTo>
                <a:lnTo>
                  <a:pt x="1280" y="9396"/>
                </a:lnTo>
                <a:lnTo>
                  <a:pt x="1280" y="3407"/>
                </a:lnTo>
                <a:lnTo>
                  <a:pt x="3197" y="3407"/>
                </a:lnTo>
                <a:cubicBezTo>
                  <a:pt x="3197" y="3407"/>
                  <a:pt x="3667" y="2750"/>
                  <a:pt x="4620" y="2133"/>
                </a:cubicBezTo>
                <a:lnTo>
                  <a:pt x="640" y="2133"/>
                </a:lnTo>
                <a:cubicBezTo>
                  <a:pt x="287" y="2133"/>
                  <a:pt x="0" y="2416"/>
                  <a:pt x="0" y="2770"/>
                </a:cubicBezTo>
                <a:lnTo>
                  <a:pt x="0" y="10032"/>
                </a:lnTo>
                <a:cubicBezTo>
                  <a:pt x="0" y="10382"/>
                  <a:pt x="287" y="10669"/>
                  <a:pt x="640" y="10669"/>
                </a:cubicBezTo>
                <a:lnTo>
                  <a:pt x="10240" y="10669"/>
                </a:lnTo>
                <a:cubicBezTo>
                  <a:pt x="10593" y="10669"/>
                  <a:pt x="10880" y="10386"/>
                  <a:pt x="10880" y="10032"/>
                </a:cubicBezTo>
                <a:lnTo>
                  <a:pt x="10880" y="6400"/>
                </a:lnTo>
                <a:lnTo>
                  <a:pt x="9600" y="7447"/>
                </a:lnTo>
                <a:lnTo>
                  <a:pt x="9600" y="9396"/>
                </a:lnTo>
                <a:close/>
                <a:moveTo>
                  <a:pt x="8533" y="4266"/>
                </a:moveTo>
                <a:lnTo>
                  <a:pt x="8533" y="6396"/>
                </a:lnTo>
                <a:lnTo>
                  <a:pt x="12799" y="3213"/>
                </a:lnTo>
                <a:lnTo>
                  <a:pt x="8533" y="0"/>
                </a:lnTo>
                <a:lnTo>
                  <a:pt x="8533" y="1990"/>
                </a:lnTo>
                <a:cubicBezTo>
                  <a:pt x="3373" y="1990"/>
                  <a:pt x="3200" y="7466"/>
                  <a:pt x="3200" y="7466"/>
                </a:cubicBezTo>
                <a:cubicBezTo>
                  <a:pt x="4660" y="5083"/>
                  <a:pt x="5733" y="4266"/>
                  <a:pt x="8533" y="4266"/>
                </a:cubicBezTo>
                <a:close/>
                <a:moveTo>
                  <a:pt x="8533" y="426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D9D4374-3D68-40EB-A46D-425D7F859831}"/>
              </a:ext>
            </a:extLst>
          </p:cNvPr>
          <p:cNvSpPr/>
          <p:nvPr/>
        </p:nvSpPr>
        <p:spPr>
          <a:xfrm>
            <a:off x="5483236" y="1975891"/>
            <a:ext cx="1225528" cy="1225528"/>
          </a:xfrm>
          <a:prstGeom prst="ellipse">
            <a:avLst/>
          </a:prstGeom>
          <a:blipFill dpi="0" rotWithShape="1">
            <a:blip r:embed="rId3"/>
            <a:srcRect/>
            <a:tile tx="0" ty="-2730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DACFCA-FC8D-4624-82EE-E793098BF402}"/>
              </a:ext>
            </a:extLst>
          </p:cNvPr>
          <p:cNvSpPr txBox="1"/>
          <p:nvPr/>
        </p:nvSpPr>
        <p:spPr>
          <a:xfrm>
            <a:off x="724084" y="4366000"/>
            <a:ext cx="3270650" cy="11351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患者就诊前需进行挂号，挂号单模块管理挂号医生、患者以及收银员等属性。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C8384C1-4ACB-4709-83B9-C5001EA1AC8B}"/>
              </a:ext>
            </a:extLst>
          </p:cNvPr>
          <p:cNvSpPr/>
          <p:nvPr/>
        </p:nvSpPr>
        <p:spPr>
          <a:xfrm rot="10800000">
            <a:off x="2182568" y="4053541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51C60ED-7222-4A15-97A1-8304AD38080C}"/>
              </a:ext>
            </a:extLst>
          </p:cNvPr>
          <p:cNvSpPr/>
          <p:nvPr/>
        </p:nvSpPr>
        <p:spPr>
          <a:xfrm>
            <a:off x="1072140" y="3711982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挂号管理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A1D9B2-1D3A-46FD-9C1F-63E4964BC496}"/>
              </a:ext>
            </a:extLst>
          </p:cNvPr>
          <p:cNvSpPr txBox="1"/>
          <p:nvPr/>
        </p:nvSpPr>
        <p:spPr>
          <a:xfrm>
            <a:off x="4466651" y="4266417"/>
            <a:ext cx="3270650" cy="18573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就诊管理就诊（管理诊断信息），处方（管理开具处方信息）以及处方药品清单信息（管理处方中的药品具体信息）</a:t>
            </a: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13D2B17E-B1BA-4771-BBC2-D76941407A7D}"/>
              </a:ext>
            </a:extLst>
          </p:cNvPr>
          <p:cNvSpPr/>
          <p:nvPr/>
        </p:nvSpPr>
        <p:spPr>
          <a:xfrm rot="10800000">
            <a:off x="5925135" y="395395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B9A1DC7-46D3-46F0-9AA1-4E33A8000F8F}"/>
              </a:ext>
            </a:extLst>
          </p:cNvPr>
          <p:cNvSpPr/>
          <p:nvPr/>
        </p:nvSpPr>
        <p:spPr>
          <a:xfrm>
            <a:off x="4814707" y="361239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就诊管理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C9D879-E275-4189-91A3-9D8D04F63499}"/>
              </a:ext>
            </a:extLst>
          </p:cNvPr>
          <p:cNvSpPr txBox="1"/>
          <p:nvPr/>
        </p:nvSpPr>
        <p:spPr>
          <a:xfrm>
            <a:off x="8248250" y="4366000"/>
            <a:ext cx="3270650" cy="7750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收费管理管理具体处方的收费信息。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811D9EB-6708-47BB-85B3-8C86BB0A9E3E}"/>
              </a:ext>
            </a:extLst>
          </p:cNvPr>
          <p:cNvSpPr/>
          <p:nvPr/>
        </p:nvSpPr>
        <p:spPr>
          <a:xfrm rot="10800000">
            <a:off x="9706734" y="4053541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F944011-A3A8-4102-ACCF-01BA61A7DD97}"/>
              </a:ext>
            </a:extLst>
          </p:cNvPr>
          <p:cNvSpPr/>
          <p:nvPr/>
        </p:nvSpPr>
        <p:spPr>
          <a:xfrm>
            <a:off x="8596306" y="3711982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收费管理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就诊管理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88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F5EE6B-47ED-41D9-A684-9ACCF90B9E95}"/>
              </a:ext>
            </a:extLst>
          </p:cNvPr>
          <p:cNvSpPr/>
          <p:nvPr/>
        </p:nvSpPr>
        <p:spPr>
          <a:xfrm>
            <a:off x="660400" y="1686296"/>
            <a:ext cx="6345440" cy="15658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AB8C62-09E3-458F-929A-FA3784D00A27}"/>
              </a:ext>
            </a:extLst>
          </p:cNvPr>
          <p:cNvSpPr/>
          <p:nvPr/>
        </p:nvSpPr>
        <p:spPr>
          <a:xfrm>
            <a:off x="660400" y="5569928"/>
            <a:ext cx="6345440" cy="1549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389668"/>
            <a:ext cx="6992103" cy="754804"/>
          </a:xfrm>
          <a:prstGeom prst="rect">
            <a:avLst/>
          </a:prstGeom>
        </p:spPr>
        <p:txBody>
          <a:bodyPr vert="horz" lIns="0" tIns="72000" rIns="0" bIns="72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药房管理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ACBC7-994B-497A-8515-AF9C3B385B07}"/>
              </a:ext>
            </a:extLst>
          </p:cNvPr>
          <p:cNvSpPr/>
          <p:nvPr/>
        </p:nvSpPr>
        <p:spPr>
          <a:xfrm>
            <a:off x="660400" y="1801864"/>
            <a:ext cx="6345440" cy="3806164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95784216-D260-4922-8D42-4796FEEAAFF1}"/>
              </a:ext>
            </a:extLst>
          </p:cNvPr>
          <p:cNvSpPr/>
          <p:nvPr/>
        </p:nvSpPr>
        <p:spPr>
          <a:xfrm rot="10800000">
            <a:off x="3583952" y="2550519"/>
            <a:ext cx="49833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3CF9986-56D1-4487-BAA5-2FD201F524D1}"/>
              </a:ext>
            </a:extLst>
          </p:cNvPr>
          <p:cNvSpPr/>
          <p:nvPr/>
        </p:nvSpPr>
        <p:spPr>
          <a:xfrm>
            <a:off x="1980256" y="2208960"/>
            <a:ext cx="3705729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药品入库主单、从单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931170" y="2881225"/>
            <a:ext cx="5869680" cy="148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药品主单管理采购药品入库时的入库时间和具体药品大类，而药品从单依附于药品主单，其管理具体采购情况。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353300" y="1686296"/>
            <a:ext cx="4140200" cy="4038576"/>
          </a:xfrm>
          <a:prstGeom prst="roundRect">
            <a:avLst>
              <a:gd name="adj" fmla="val 2795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 w="38100">
            <a:solidFill>
              <a:schemeClr val="accent3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2257" y="2126576"/>
            <a:ext cx="232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药品管理</a:t>
            </a:r>
          </a:p>
        </p:txBody>
      </p:sp>
      <p:sp>
        <p:nvSpPr>
          <p:cNvPr id="12" name="矩形 11"/>
          <p:cNvSpPr/>
          <p:nvPr/>
        </p:nvSpPr>
        <p:spPr>
          <a:xfrm>
            <a:off x="9135888" y="2586238"/>
            <a:ext cx="576000" cy="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7700759" y="2845365"/>
            <a:ext cx="3445281" cy="1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药品管理模块主要管理单个药品的具体信息，如药品类型、包装单位、药品单位价格、药品名称等信息。</a:t>
            </a:r>
          </a:p>
        </p:txBody>
      </p:sp>
    </p:spTree>
    <p:extLst>
      <p:ext uri="{BB962C8B-B14F-4D97-AF65-F5344CB8AC3E}">
        <p14:creationId xmlns:p14="http://schemas.microsoft.com/office/powerpoint/2010/main" val="418476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41737" y="849610"/>
            <a:ext cx="609243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02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0" y="3025076"/>
            <a:ext cx="5824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实现的表格列表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069183"/>
            <a:ext cx="729727" cy="719634"/>
          </a:xfrm>
          <a:custGeom>
            <a:avLst/>
            <a:gdLst>
              <a:gd name="connsiteX0" fmla="*/ 212671 w 576847"/>
              <a:gd name="connsiteY0" fmla="*/ 40207 h 568869"/>
              <a:gd name="connsiteX1" fmla="*/ 385135 w 576847"/>
              <a:gd name="connsiteY1" fmla="*/ 212367 h 568869"/>
              <a:gd name="connsiteX2" fmla="*/ 212671 w 576847"/>
              <a:gd name="connsiteY2" fmla="*/ 384527 h 568869"/>
              <a:gd name="connsiteX3" fmla="*/ 40207 w 576847"/>
              <a:gd name="connsiteY3" fmla="*/ 212367 h 568869"/>
              <a:gd name="connsiteX4" fmla="*/ 212671 w 576847"/>
              <a:gd name="connsiteY4" fmla="*/ 40207 h 568869"/>
              <a:gd name="connsiteX5" fmla="*/ 212663 w 576847"/>
              <a:gd name="connsiteY5" fmla="*/ 20479 h 568869"/>
              <a:gd name="connsiteX6" fmla="*/ 20507 w 576847"/>
              <a:gd name="connsiteY6" fmla="*/ 212378 h 568869"/>
              <a:gd name="connsiteX7" fmla="*/ 212663 w 576847"/>
              <a:gd name="connsiteY7" fmla="*/ 404276 h 568869"/>
              <a:gd name="connsiteX8" fmla="*/ 334944 w 576847"/>
              <a:gd name="connsiteY8" fmla="*/ 361042 h 568869"/>
              <a:gd name="connsiteX9" fmla="*/ 334944 w 576847"/>
              <a:gd name="connsiteY9" fmla="*/ 360284 h 568869"/>
              <a:gd name="connsiteX10" fmla="*/ 340260 w 576847"/>
              <a:gd name="connsiteY10" fmla="*/ 355733 h 568869"/>
              <a:gd name="connsiteX11" fmla="*/ 350134 w 576847"/>
              <a:gd name="connsiteY11" fmla="*/ 346631 h 568869"/>
              <a:gd name="connsiteX12" fmla="*/ 353172 w 576847"/>
              <a:gd name="connsiteY12" fmla="*/ 342838 h 568869"/>
              <a:gd name="connsiteX13" fmla="*/ 363045 w 576847"/>
              <a:gd name="connsiteY13" fmla="*/ 331461 h 568869"/>
              <a:gd name="connsiteX14" fmla="*/ 404818 w 576847"/>
              <a:gd name="connsiteY14" fmla="*/ 212378 h 568869"/>
              <a:gd name="connsiteX15" fmla="*/ 212663 w 576847"/>
              <a:gd name="connsiteY15" fmla="*/ 20479 h 568869"/>
              <a:gd name="connsiteX16" fmla="*/ 212663 w 576847"/>
              <a:gd name="connsiteY16" fmla="*/ 0 h 568869"/>
              <a:gd name="connsiteX17" fmla="*/ 425325 w 576847"/>
              <a:gd name="connsiteY17" fmla="*/ 212378 h 568869"/>
              <a:gd name="connsiteX18" fmla="*/ 385071 w 576847"/>
              <a:gd name="connsiteY18" fmla="*/ 336012 h 568869"/>
              <a:gd name="connsiteX19" fmla="*/ 434439 w 576847"/>
              <a:gd name="connsiteY19" fmla="*/ 383797 h 568869"/>
              <a:gd name="connsiteX20" fmla="*/ 448870 w 576847"/>
              <a:gd name="connsiteY20" fmla="*/ 369386 h 568869"/>
              <a:gd name="connsiteX21" fmla="*/ 562037 w 576847"/>
              <a:gd name="connsiteY21" fmla="*/ 482401 h 568869"/>
              <a:gd name="connsiteX22" fmla="*/ 562037 w 576847"/>
              <a:gd name="connsiteY22" fmla="*/ 553699 h 568869"/>
              <a:gd name="connsiteX23" fmla="*/ 526340 w 576847"/>
              <a:gd name="connsiteY23" fmla="*/ 568869 h 568869"/>
              <a:gd name="connsiteX24" fmla="*/ 490643 w 576847"/>
              <a:gd name="connsiteY24" fmla="*/ 553699 h 568869"/>
              <a:gd name="connsiteX25" fmla="*/ 377476 w 576847"/>
              <a:gd name="connsiteY25" fmla="*/ 440684 h 568869"/>
              <a:gd name="connsiteX26" fmla="*/ 391147 w 576847"/>
              <a:gd name="connsiteY26" fmla="*/ 426273 h 568869"/>
              <a:gd name="connsiteX27" fmla="*/ 343298 w 576847"/>
              <a:gd name="connsiteY27" fmla="*/ 380005 h 568869"/>
              <a:gd name="connsiteX28" fmla="*/ 212663 w 576847"/>
              <a:gd name="connsiteY28" fmla="*/ 424756 h 568869"/>
              <a:gd name="connsiteX29" fmla="*/ 0 w 576847"/>
              <a:gd name="connsiteY29" fmla="*/ 212378 h 568869"/>
              <a:gd name="connsiteX30" fmla="*/ 212663 w 576847"/>
              <a:gd name="connsiteY30" fmla="*/ 0 h 56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847" h="568869">
                <a:moveTo>
                  <a:pt x="212671" y="40207"/>
                </a:moveTo>
                <a:cubicBezTo>
                  <a:pt x="307920" y="40207"/>
                  <a:pt x="385135" y="117286"/>
                  <a:pt x="385135" y="212367"/>
                </a:cubicBezTo>
                <a:cubicBezTo>
                  <a:pt x="385135" y="307448"/>
                  <a:pt x="307920" y="384527"/>
                  <a:pt x="212671" y="384527"/>
                </a:cubicBezTo>
                <a:cubicBezTo>
                  <a:pt x="117422" y="384527"/>
                  <a:pt x="40207" y="307448"/>
                  <a:pt x="40207" y="212367"/>
                </a:cubicBezTo>
                <a:cubicBezTo>
                  <a:pt x="40207" y="117286"/>
                  <a:pt x="117422" y="40207"/>
                  <a:pt x="212671" y="40207"/>
                </a:cubicBezTo>
                <a:close/>
                <a:moveTo>
                  <a:pt x="212663" y="20479"/>
                </a:moveTo>
                <a:cubicBezTo>
                  <a:pt x="106331" y="20479"/>
                  <a:pt x="20507" y="106189"/>
                  <a:pt x="20507" y="212378"/>
                </a:cubicBezTo>
                <a:cubicBezTo>
                  <a:pt x="20507" y="318567"/>
                  <a:pt x="106331" y="404276"/>
                  <a:pt x="212663" y="404276"/>
                </a:cubicBezTo>
                <a:cubicBezTo>
                  <a:pt x="258993" y="404276"/>
                  <a:pt x="301525" y="388348"/>
                  <a:pt x="334944" y="361042"/>
                </a:cubicBezTo>
                <a:lnTo>
                  <a:pt x="334944" y="360284"/>
                </a:lnTo>
                <a:cubicBezTo>
                  <a:pt x="337222" y="358767"/>
                  <a:pt x="338741" y="357250"/>
                  <a:pt x="340260" y="355733"/>
                </a:cubicBezTo>
                <a:cubicBezTo>
                  <a:pt x="344058" y="352699"/>
                  <a:pt x="347096" y="349665"/>
                  <a:pt x="350134" y="346631"/>
                </a:cubicBezTo>
                <a:cubicBezTo>
                  <a:pt x="351653" y="345114"/>
                  <a:pt x="352412" y="344355"/>
                  <a:pt x="353172" y="342838"/>
                </a:cubicBezTo>
                <a:cubicBezTo>
                  <a:pt x="356969" y="339046"/>
                  <a:pt x="360007" y="336012"/>
                  <a:pt x="363045" y="331461"/>
                </a:cubicBezTo>
                <a:cubicBezTo>
                  <a:pt x="389628" y="298846"/>
                  <a:pt x="404818" y="257887"/>
                  <a:pt x="404818" y="212378"/>
                </a:cubicBezTo>
                <a:cubicBezTo>
                  <a:pt x="404818" y="106189"/>
                  <a:pt x="318994" y="20479"/>
                  <a:pt x="212663" y="20479"/>
                </a:cubicBezTo>
                <a:close/>
                <a:moveTo>
                  <a:pt x="212663" y="0"/>
                </a:moveTo>
                <a:cubicBezTo>
                  <a:pt x="329627" y="0"/>
                  <a:pt x="425325" y="95570"/>
                  <a:pt x="425325" y="212378"/>
                </a:cubicBezTo>
                <a:cubicBezTo>
                  <a:pt x="425325" y="258646"/>
                  <a:pt x="410135" y="301121"/>
                  <a:pt x="385071" y="336012"/>
                </a:cubicBezTo>
                <a:lnTo>
                  <a:pt x="434439" y="383797"/>
                </a:lnTo>
                <a:lnTo>
                  <a:pt x="448870" y="369386"/>
                </a:lnTo>
                <a:lnTo>
                  <a:pt x="562037" y="482401"/>
                </a:lnTo>
                <a:cubicBezTo>
                  <a:pt x="581784" y="502122"/>
                  <a:pt x="581784" y="533978"/>
                  <a:pt x="562037" y="553699"/>
                </a:cubicBezTo>
                <a:cubicBezTo>
                  <a:pt x="552163" y="563560"/>
                  <a:pt x="540011" y="568869"/>
                  <a:pt x="526340" y="568869"/>
                </a:cubicBezTo>
                <a:cubicBezTo>
                  <a:pt x="512669" y="568869"/>
                  <a:pt x="499757" y="563560"/>
                  <a:pt x="490643" y="553699"/>
                </a:cubicBezTo>
                <a:lnTo>
                  <a:pt x="377476" y="440684"/>
                </a:lnTo>
                <a:lnTo>
                  <a:pt x="391147" y="426273"/>
                </a:lnTo>
                <a:lnTo>
                  <a:pt x="343298" y="380005"/>
                </a:lnTo>
                <a:cubicBezTo>
                  <a:pt x="306842" y="408069"/>
                  <a:pt x="262031" y="424756"/>
                  <a:pt x="212663" y="424756"/>
                </a:cubicBezTo>
                <a:cubicBezTo>
                  <a:pt x="95698" y="424756"/>
                  <a:pt x="0" y="329186"/>
                  <a:pt x="0" y="212378"/>
                </a:cubicBezTo>
                <a:cubicBezTo>
                  <a:pt x="0" y="95570"/>
                  <a:pt x="95698" y="0"/>
                  <a:pt x="212663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2125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73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1;#40536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95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379;#9066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6326;#164222;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0EB"/>
      </a:accent1>
      <a:accent2>
        <a:srgbClr val="007EF9"/>
      </a:accent2>
      <a:accent3>
        <a:srgbClr val="FFD671"/>
      </a:accent3>
      <a:accent4>
        <a:srgbClr val="DDA301"/>
      </a:accent4>
      <a:accent5>
        <a:srgbClr val="677684"/>
      </a:accent5>
      <a:accent6>
        <a:srgbClr val="9FA9B3"/>
      </a:accent6>
      <a:hlink>
        <a:srgbClr val="046EA4"/>
      </a:hlink>
      <a:folHlink>
        <a:srgbClr val="BFBFBF"/>
      </a:folHlink>
    </a:clrScheme>
    <a:fontScheme name="自定义 10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pc="1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5974</TotalTime>
  <Words>770</Words>
  <Application>Microsoft Office PowerPoint</Application>
  <PresentationFormat>宽屏</PresentationFormat>
  <Paragraphs>94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Microsoft YaHei Light</vt:lpstr>
      <vt:lpstr>OPPOSans B</vt:lpstr>
      <vt:lpstr>OPPOSans R</vt:lpstr>
      <vt:lpstr>等线</vt:lpstr>
      <vt:lpstr>Microsoft YaHei</vt:lpstr>
      <vt:lpstr>Arial</vt:lpstr>
      <vt:lpstr>Arial</vt:lpstr>
      <vt:lpstr>Office 主题​​</vt:lpstr>
      <vt:lpstr>医院信息管理系统HIS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杨琚</dc:creator>
  <cp:lastModifiedBy>y bb</cp:lastModifiedBy>
  <cp:revision>336</cp:revision>
  <dcterms:created xsi:type="dcterms:W3CDTF">2020-04-09T11:50:34Z</dcterms:created>
  <dcterms:modified xsi:type="dcterms:W3CDTF">2023-05-25T01:58:49Z</dcterms:modified>
</cp:coreProperties>
</file>